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353" r:id="rId2"/>
    <p:sldId id="257" r:id="rId3"/>
    <p:sldId id="256" r:id="rId4"/>
    <p:sldId id="258" r:id="rId5"/>
    <p:sldId id="259" r:id="rId6"/>
    <p:sldId id="312" r:id="rId7"/>
    <p:sldId id="261" r:id="rId8"/>
    <p:sldId id="313" r:id="rId9"/>
    <p:sldId id="314" r:id="rId10"/>
    <p:sldId id="336" r:id="rId11"/>
    <p:sldId id="264" r:id="rId12"/>
    <p:sldId id="266" r:id="rId13"/>
    <p:sldId id="267" r:id="rId14"/>
    <p:sldId id="268" r:id="rId15"/>
    <p:sldId id="269" r:id="rId16"/>
    <p:sldId id="290" r:id="rId17"/>
    <p:sldId id="291" r:id="rId18"/>
    <p:sldId id="305" r:id="rId19"/>
    <p:sldId id="270" r:id="rId20"/>
    <p:sldId id="326" r:id="rId21"/>
    <p:sldId id="327" r:id="rId22"/>
    <p:sldId id="271" r:id="rId23"/>
    <p:sldId id="272" r:id="rId24"/>
    <p:sldId id="345" r:id="rId25"/>
    <p:sldId id="274" r:id="rId26"/>
    <p:sldId id="275" r:id="rId27"/>
    <p:sldId id="321" r:id="rId28"/>
    <p:sldId id="325" r:id="rId29"/>
    <p:sldId id="276" r:id="rId30"/>
    <p:sldId id="277" r:id="rId31"/>
    <p:sldId id="278" r:id="rId32"/>
    <p:sldId id="279" r:id="rId33"/>
    <p:sldId id="281" r:id="rId34"/>
    <p:sldId id="282" r:id="rId35"/>
    <p:sldId id="319" r:id="rId36"/>
    <p:sldId id="357" r:id="rId37"/>
    <p:sldId id="283" r:id="rId38"/>
    <p:sldId id="356" r:id="rId39"/>
    <p:sldId id="355" r:id="rId40"/>
    <p:sldId id="293" r:id="rId41"/>
    <p:sldId id="335" r:id="rId42"/>
    <p:sldId id="284" r:id="rId43"/>
    <p:sldId id="296" r:id="rId44"/>
    <p:sldId id="324" r:id="rId45"/>
    <p:sldId id="359" r:id="rId46"/>
    <p:sldId id="360" r:id="rId47"/>
    <p:sldId id="286" r:id="rId48"/>
    <p:sldId id="297" r:id="rId49"/>
    <p:sldId id="317" r:id="rId50"/>
    <p:sldId id="318" r:id="rId51"/>
    <p:sldId id="287" r:id="rId52"/>
    <p:sldId id="361" r:id="rId53"/>
    <p:sldId id="316" r:id="rId54"/>
    <p:sldId id="323" r:id="rId55"/>
    <p:sldId id="299" r:id="rId56"/>
    <p:sldId id="348" r:id="rId57"/>
    <p:sldId id="300" r:id="rId58"/>
    <p:sldId id="288" r:id="rId59"/>
    <p:sldId id="342" r:id="rId60"/>
    <p:sldId id="343" r:id="rId61"/>
    <p:sldId id="302" r:id="rId62"/>
    <p:sldId id="320" r:id="rId63"/>
    <p:sldId id="347" r:id="rId64"/>
    <p:sldId id="341" r:id="rId65"/>
    <p:sldId id="322" r:id="rId66"/>
    <p:sldId id="289" r:id="rId67"/>
    <p:sldId id="307" r:id="rId68"/>
    <p:sldId id="315" r:id="rId69"/>
    <p:sldId id="329" r:id="rId70"/>
    <p:sldId id="352" r:id="rId71"/>
    <p:sldId id="330" r:id="rId72"/>
    <p:sldId id="331" r:id="rId73"/>
    <p:sldId id="332" r:id="rId74"/>
    <p:sldId id="333" r:id="rId75"/>
    <p:sldId id="362"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102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921E96-4390-9E4E-896A-6AA0BBD5FEFE}" type="datetimeFigureOut">
              <a:rPr lang="en-US" smtClean="0"/>
              <a:pPr/>
              <a:t>4/19/18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3E4796-D41B-2C4A-A9A1-E37FDDFA5122}" type="slidenum">
              <a:rPr lang="en-US" smtClean="0"/>
              <a:pPr/>
              <a:t>‹#›</a:t>
            </a:fld>
            <a:endParaRPr lang="en-US"/>
          </a:p>
        </p:txBody>
      </p:sp>
    </p:spTree>
    <p:extLst>
      <p:ext uri="{BB962C8B-B14F-4D97-AF65-F5344CB8AC3E}">
        <p14:creationId xmlns:p14="http://schemas.microsoft.com/office/powerpoint/2010/main" val="1916926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E3E4796-D41B-2C4A-A9A1-E37FDDFA5122}"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8EA4B4-E378-0B48-A23B-8DC417B57AAB}"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8EA4B4-E378-0B48-A23B-8DC417B57AAB}"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8EA4B4-E378-0B48-A23B-8DC417B57AAB}"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8EA4B4-E378-0B48-A23B-8DC417B57AAB}"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EA4B4-E378-0B48-A23B-8DC417B57AAB}"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08EA4B4-E378-0B48-A23B-8DC417B57AAB}"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08EA4B4-E378-0B48-A23B-8DC417B57AAB}" type="datetimeFigureOut">
              <a:rPr lang="en-US" smtClean="0"/>
              <a:pPr/>
              <a:t>4/19/18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8EA4B4-E378-0B48-A23B-8DC417B57AAB}" type="datetimeFigureOut">
              <a:rPr lang="en-US" smtClean="0"/>
              <a:pPr/>
              <a:t>4/19/18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8EA4B4-E378-0B48-A23B-8DC417B57AAB}" type="datetimeFigureOut">
              <a:rPr lang="en-US" smtClean="0"/>
              <a:pPr/>
              <a:t>4/19/18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8EA4B4-E378-0B48-A23B-8DC417B57AAB}"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8EA4B4-E378-0B48-A23B-8DC417B57AAB}"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F4A4D-3B3E-7F43-B2C3-9D3584D885A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8EA4B4-E378-0B48-A23B-8DC417B57AAB}" type="datetimeFigureOut">
              <a:rPr lang="en-US" smtClean="0"/>
              <a:pPr/>
              <a:t>4/19/18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F4A4D-3B3E-7F43-B2C3-9D3584D885A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 Id="rId3"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 Id="rId3"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 Id="rId3" Type="http://schemas.openxmlformats.org/officeDocument/2006/relationships/image" Target="../media/image2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 Id="rId3" Type="http://schemas.openxmlformats.org/officeDocument/2006/relationships/image" Target="../media/image2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 Id="rId3"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 Id="rId3"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 Id="rId3" Type="http://schemas.openxmlformats.org/officeDocument/2006/relationships/image" Target="../media/image3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 Id="rId3" Type="http://schemas.openxmlformats.org/officeDocument/2006/relationships/image" Target="../media/image3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 Id="rId3" Type="http://schemas.openxmlformats.org/officeDocument/2006/relationships/image" Target="../media/image3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eg"/><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jpeg"/><Relationship Id="rId3" Type="http://schemas.openxmlformats.org/officeDocument/2006/relationships/image" Target="../media/image4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jpeg"/><Relationship Id="rId3" Type="http://schemas.openxmlformats.org/officeDocument/2006/relationships/image" Target="../media/image5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jpeg"/><Relationship Id="rId3" Type="http://schemas.openxmlformats.org/officeDocument/2006/relationships/image" Target="../media/image55.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eg"/><Relationship Id="rId3" Type="http://schemas.openxmlformats.org/officeDocument/2006/relationships/image" Target="../media/image5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eg"/><Relationship Id="rId3" Type="http://schemas.openxmlformats.org/officeDocument/2006/relationships/image" Target="../media/image5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eg"/><Relationship Id="rId3" Type="http://schemas.openxmlformats.org/officeDocument/2006/relationships/image" Target="../media/image58.jpeg"/></Relationships>
</file>

<file path=ppt/slides/_rels/slide74.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jpeg"/><Relationship Id="rId1" Type="http://schemas.openxmlformats.org/officeDocument/2006/relationships/slideLayout" Target="../slideLayouts/slideLayout7.xml"/><Relationship Id="rId2" Type="http://schemas.openxmlformats.org/officeDocument/2006/relationships/image" Target="../media/image53.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Powerpoint</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9: Flemish and Dutch Art in the </a:t>
            </a:r>
            <a:r>
              <a:rPr lang="en-US" smtClean="0">
                <a:ln w="18415" cmpd="sng">
                  <a:solidFill>
                    <a:srgbClr val="FFFFFF"/>
                  </a:solidFill>
                  <a:prstDash val="solid"/>
                </a:ln>
                <a:solidFill>
                  <a:srgbClr val="FFFFFF"/>
                </a:solidFill>
                <a:effectLst>
                  <a:outerShdw blurRad="63500" dir="3600000" algn="tl" rotWithShape="0">
                    <a:srgbClr val="000000">
                      <a:alpha val="70000"/>
                    </a:srgbClr>
                  </a:outerShdw>
                </a:effectLst>
              </a:rPr>
              <a:t>17</a:t>
            </a:r>
            <a:r>
              <a:rPr lang="en-US" baseline="30000" smtClean="0">
                <a:ln w="18415" cmpd="sng">
                  <a:solidFill>
                    <a:srgbClr val="FFFFFF"/>
                  </a:solidFill>
                  <a:prstDash val="solid"/>
                </a:ln>
                <a:solidFill>
                  <a:srgbClr val="FFFFFF"/>
                </a:solidFill>
                <a:effectLst>
                  <a:outerShdw blurRad="63500" dir="3600000" algn="tl" rotWithShape="0">
                    <a:srgbClr val="000000">
                      <a:alpha val="70000"/>
                    </a:srgbClr>
                  </a:outerShdw>
                </a:effectLst>
              </a:rPr>
              <a:t>th</a:t>
            </a:r>
            <a:r>
              <a:rPr lang="en-US" smtClean="0">
                <a:ln w="18415" cmpd="sng">
                  <a:solidFill>
                    <a:srgbClr val="FFFFFF"/>
                  </a:solidFill>
                  <a:prstDash val="solid"/>
                </a:ln>
                <a:solidFill>
                  <a:srgbClr val="FFFFFF"/>
                </a:solidFill>
                <a:effectLst>
                  <a:outerShdw blurRad="63500" dir="3600000" algn="tl" rotWithShape="0">
                    <a:srgbClr val="000000">
                      <a:alpha val="70000"/>
                    </a:srgbClr>
                  </a:outerShdw>
                </a:effectLst>
              </a:rPr>
              <a:t> Century</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27257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ter_Paul_Rubens_048.jpg"/>
          <p:cNvPicPr>
            <a:picLocks noChangeAspect="1"/>
          </p:cNvPicPr>
          <p:nvPr/>
        </p:nvPicPr>
        <p:blipFill>
          <a:blip r:embed="rId2"/>
          <a:stretch>
            <a:fillRect/>
          </a:stretch>
        </p:blipFill>
        <p:spPr>
          <a:xfrm>
            <a:off x="2436092" y="583970"/>
            <a:ext cx="4241676" cy="5649912"/>
          </a:xfrm>
          <a:prstGeom prst="rect">
            <a:avLst/>
          </a:prstGeom>
        </p:spPr>
      </p:pic>
      <p:sp>
        <p:nvSpPr>
          <p:cNvPr id="3" name="Rectangle 2"/>
          <p:cNvSpPr/>
          <p:nvPr/>
        </p:nvSpPr>
        <p:spPr>
          <a:xfrm>
            <a:off x="2424815" y="6233733"/>
            <a:ext cx="4572000" cy="523220"/>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Peter Paul Rubens,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Henry IV receiving the portrait of Maria de’ Medici</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1621-25 </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3.jpg"/>
          <p:cNvPicPr>
            <a:picLocks noChangeAspect="1"/>
          </p:cNvPicPr>
          <p:nvPr/>
        </p:nvPicPr>
        <p:blipFill>
          <a:blip r:embed="rId2">
            <a:lum bright="-9000"/>
          </a:blip>
          <a:stretch>
            <a:fillRect/>
          </a:stretch>
        </p:blipFill>
        <p:spPr>
          <a:xfrm>
            <a:off x="2511777" y="424471"/>
            <a:ext cx="4342417" cy="5716828"/>
          </a:xfrm>
          <a:prstGeom prst="rect">
            <a:avLst/>
          </a:prstGeom>
        </p:spPr>
      </p:pic>
      <p:sp>
        <p:nvSpPr>
          <p:cNvPr id="3" name="Rectangle 2"/>
          <p:cNvSpPr/>
          <p:nvPr/>
        </p:nvSpPr>
        <p:spPr>
          <a:xfrm>
            <a:off x="2568220" y="6250114"/>
            <a:ext cx="4572000" cy="523220"/>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Peter Paul Rubens,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Arrival of Marie de’ Medici at Marseilles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1622-25</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2501.jpg"/>
          <p:cNvPicPr>
            <a:picLocks noChangeAspect="1"/>
          </p:cNvPicPr>
          <p:nvPr/>
        </p:nvPicPr>
        <p:blipFill>
          <a:blip r:embed="rId2"/>
          <a:stretch>
            <a:fillRect/>
          </a:stretch>
        </p:blipFill>
        <p:spPr>
          <a:xfrm>
            <a:off x="487100" y="165995"/>
            <a:ext cx="8002359" cy="6287569"/>
          </a:xfrm>
          <a:prstGeom prst="rect">
            <a:avLst/>
          </a:prstGeom>
        </p:spPr>
      </p:pic>
      <p:pic>
        <p:nvPicPr>
          <p:cNvPr id="6" name="Picture 5" descr="nebel.gif"/>
          <p:cNvPicPr>
            <a:picLocks noChangeAspect="1"/>
          </p:cNvPicPr>
          <p:nvPr/>
        </p:nvPicPr>
        <p:blipFill>
          <a:blip r:embed="rId3"/>
          <a:stretch>
            <a:fillRect/>
          </a:stretch>
        </p:blipFill>
        <p:spPr>
          <a:xfrm>
            <a:off x="4964578" y="674906"/>
            <a:ext cx="3614977" cy="486152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7.jpg"/>
          <p:cNvPicPr>
            <a:picLocks noChangeAspect="1"/>
          </p:cNvPicPr>
          <p:nvPr/>
        </p:nvPicPr>
        <p:blipFill>
          <a:blip r:embed="rId2"/>
          <a:stretch>
            <a:fillRect/>
          </a:stretch>
        </p:blipFill>
        <p:spPr>
          <a:xfrm>
            <a:off x="0" y="1382889"/>
            <a:ext cx="5214052" cy="3945580"/>
          </a:xfrm>
          <a:prstGeom prst="rect">
            <a:avLst/>
          </a:prstGeom>
        </p:spPr>
      </p:pic>
      <p:sp>
        <p:nvSpPr>
          <p:cNvPr id="3" name="Rectangle 2"/>
          <p:cNvSpPr/>
          <p:nvPr/>
        </p:nvSpPr>
        <p:spPr>
          <a:xfrm>
            <a:off x="0" y="5328469"/>
            <a:ext cx="5214052"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(25-7)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Hendrick</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ter</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Brugghen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Calling of St. Matthew</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1621 (3’4”x4’6”)</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7.jpg"/>
          <p:cNvPicPr>
            <a:picLocks noChangeAspect="1"/>
          </p:cNvPicPr>
          <p:nvPr/>
        </p:nvPicPr>
        <p:blipFill>
          <a:blip r:embed="rId2"/>
          <a:stretch>
            <a:fillRect/>
          </a:stretch>
        </p:blipFill>
        <p:spPr>
          <a:xfrm>
            <a:off x="0" y="1382889"/>
            <a:ext cx="5214052" cy="3945580"/>
          </a:xfrm>
          <a:prstGeom prst="rect">
            <a:avLst/>
          </a:prstGeom>
        </p:spPr>
      </p:pic>
      <p:pic>
        <p:nvPicPr>
          <p:cNvPr id="3" name="Picture 2" descr="2418.jpg"/>
          <p:cNvPicPr>
            <a:picLocks noChangeAspect="1"/>
          </p:cNvPicPr>
          <p:nvPr/>
        </p:nvPicPr>
        <p:blipFill>
          <a:blip r:embed="rId3"/>
          <a:stretch>
            <a:fillRect/>
          </a:stretch>
        </p:blipFill>
        <p:spPr>
          <a:xfrm>
            <a:off x="5305699" y="1904999"/>
            <a:ext cx="3659782" cy="3423469"/>
          </a:xfrm>
          <a:prstGeom prst="rect">
            <a:avLst/>
          </a:prstGeom>
        </p:spPr>
      </p:pic>
      <p:sp>
        <p:nvSpPr>
          <p:cNvPr id="4" name="Rectangle 3"/>
          <p:cNvSpPr/>
          <p:nvPr/>
        </p:nvSpPr>
        <p:spPr>
          <a:xfrm>
            <a:off x="0" y="5328469"/>
            <a:ext cx="5214052"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(25-7)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Hendrick</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ter</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Brugghen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Calling of St. Matthew</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1621 (3’4”x4’6”)</a:t>
            </a:r>
          </a:p>
        </p:txBody>
      </p:sp>
      <p:sp>
        <p:nvSpPr>
          <p:cNvPr id="5" name="Rectangle 4"/>
          <p:cNvSpPr/>
          <p:nvPr/>
        </p:nvSpPr>
        <p:spPr>
          <a:xfrm>
            <a:off x="5214052" y="5328468"/>
            <a:ext cx="3751429"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(24-</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18)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Caravaggio,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Calling of St. Matthew</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1597-1601</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7.jpg"/>
          <p:cNvPicPr>
            <a:picLocks noChangeAspect="1"/>
          </p:cNvPicPr>
          <p:nvPr/>
        </p:nvPicPr>
        <p:blipFill>
          <a:blip r:embed="rId2"/>
          <a:stretch>
            <a:fillRect/>
          </a:stretch>
        </p:blipFill>
        <p:spPr>
          <a:xfrm>
            <a:off x="860778" y="4195267"/>
            <a:ext cx="1989666" cy="1505621"/>
          </a:xfrm>
          <a:prstGeom prst="rect">
            <a:avLst/>
          </a:prstGeom>
        </p:spPr>
      </p:pic>
      <p:pic>
        <p:nvPicPr>
          <p:cNvPr id="3" name="Picture 2" descr="2418.jpg"/>
          <p:cNvPicPr>
            <a:picLocks noChangeAspect="1"/>
          </p:cNvPicPr>
          <p:nvPr/>
        </p:nvPicPr>
        <p:blipFill>
          <a:blip r:embed="rId3"/>
          <a:stretch>
            <a:fillRect/>
          </a:stretch>
        </p:blipFill>
        <p:spPr>
          <a:xfrm>
            <a:off x="3172778" y="282222"/>
            <a:ext cx="5792703" cy="541866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91-357 CARAVAGGIO The Contarelli Chapel Rome S Luigi dei Francesi.jpg"/>
          <p:cNvPicPr>
            <a:picLocks noChangeAspect="1"/>
          </p:cNvPicPr>
          <p:nvPr/>
        </p:nvPicPr>
        <p:blipFill>
          <a:blip r:embed="rId2"/>
          <a:stretch>
            <a:fillRect/>
          </a:stretch>
        </p:blipFill>
        <p:spPr>
          <a:xfrm>
            <a:off x="0" y="0"/>
            <a:ext cx="5429250" cy="6858000"/>
          </a:xfrm>
          <a:prstGeom prst="rect">
            <a:avLst/>
          </a:prstGeom>
        </p:spPr>
      </p:pic>
      <p:sp>
        <p:nvSpPr>
          <p:cNvPr id="2" name="Rectangle 1"/>
          <p:cNvSpPr/>
          <p:nvPr/>
        </p:nvSpPr>
        <p:spPr>
          <a:xfrm>
            <a:off x="5592503" y="6375468"/>
            <a:ext cx="3460590" cy="307777"/>
          </a:xfrm>
          <a:prstGeom prst="rect">
            <a:avLst/>
          </a:prstGeom>
        </p:spPr>
        <p:txBody>
          <a:bodyPr wrap="none">
            <a:spAutoFit/>
          </a:bodyPr>
          <a:lstStyle/>
          <a:p>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Contarelli</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Chapel with Caravaggio’s paintings</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msterdam,_monumentale_panden_aan_Kloveniersburgwal_2007-03-26_14.21.jpg"/>
          <p:cNvPicPr>
            <a:picLocks noChangeAspect="1"/>
          </p:cNvPicPr>
          <p:nvPr/>
        </p:nvPicPr>
        <p:blipFill>
          <a:blip r:embed="rId2"/>
          <a:stretch>
            <a:fillRect/>
          </a:stretch>
        </p:blipFill>
        <p:spPr>
          <a:xfrm>
            <a:off x="2300111" y="716139"/>
            <a:ext cx="6843889" cy="5132917"/>
          </a:xfrm>
          <a:prstGeom prst="rect">
            <a:avLst/>
          </a:prstGeom>
        </p:spPr>
      </p:pic>
      <p:sp>
        <p:nvSpPr>
          <p:cNvPr id="3" name="Rectangle 2"/>
          <p:cNvSpPr/>
          <p:nvPr/>
        </p:nvSpPr>
        <p:spPr>
          <a:xfrm>
            <a:off x="2300111" y="5867639"/>
            <a:ext cx="2211638"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Canal houses in Amsterdam </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msterdam,_monumentale_panden_aan_Kloveniersburgwal_2007-03-26_14.21.jpg"/>
          <p:cNvPicPr>
            <a:picLocks noChangeAspect="1"/>
          </p:cNvPicPr>
          <p:nvPr/>
        </p:nvPicPr>
        <p:blipFill>
          <a:blip r:embed="rId2"/>
          <a:stretch>
            <a:fillRect/>
          </a:stretch>
        </p:blipFill>
        <p:spPr>
          <a:xfrm>
            <a:off x="2300111" y="716139"/>
            <a:ext cx="6843889" cy="5132917"/>
          </a:xfrm>
          <a:prstGeom prst="rect">
            <a:avLst/>
          </a:prstGeom>
        </p:spPr>
      </p:pic>
      <p:pic>
        <p:nvPicPr>
          <p:cNvPr id="3" name="Picture 2" descr="MMA_IAP_10311977754.jpg"/>
          <p:cNvPicPr>
            <a:picLocks noChangeAspect="1"/>
          </p:cNvPicPr>
          <p:nvPr/>
        </p:nvPicPr>
        <p:blipFill>
          <a:blip r:embed="rId3">
            <a:lum bright="-5000" contrast="6000"/>
          </a:blip>
          <a:stretch>
            <a:fillRect/>
          </a:stretch>
        </p:blipFill>
        <p:spPr>
          <a:xfrm>
            <a:off x="487101" y="1307416"/>
            <a:ext cx="5775616" cy="5115707"/>
          </a:xfrm>
          <a:prstGeom prst="rect">
            <a:avLst/>
          </a:prstGeom>
        </p:spPr>
      </p:pic>
      <p:sp>
        <p:nvSpPr>
          <p:cNvPr id="4" name="Rectangle 3"/>
          <p:cNvSpPr/>
          <p:nvPr/>
        </p:nvSpPr>
        <p:spPr>
          <a:xfrm>
            <a:off x="487101" y="6309480"/>
            <a:ext cx="5775616" cy="307777"/>
          </a:xfrm>
          <a:prstGeom prst="rect">
            <a:avLst/>
          </a:prstGeom>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17</a:t>
            </a:r>
            <a:r>
              <a:rPr lang="en-US" sz="1400" baseline="30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Dutch Genre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painting by Pieter de Hooch </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8.jpg"/>
          <p:cNvPicPr>
            <a:picLocks noChangeAspect="1"/>
          </p:cNvPicPr>
          <p:nvPr/>
        </p:nvPicPr>
        <p:blipFill>
          <a:blip r:embed="rId2"/>
          <a:stretch>
            <a:fillRect/>
          </a:stretch>
        </p:blipFill>
        <p:spPr>
          <a:xfrm>
            <a:off x="452307" y="398678"/>
            <a:ext cx="8326368" cy="5518717"/>
          </a:xfrm>
          <a:prstGeom prst="rect">
            <a:avLst/>
          </a:prstGeom>
        </p:spPr>
      </p:pic>
      <p:sp>
        <p:nvSpPr>
          <p:cNvPr id="3" name="Rectangle 2"/>
          <p:cNvSpPr/>
          <p:nvPr/>
        </p:nvSpPr>
        <p:spPr>
          <a:xfrm>
            <a:off x="452307" y="6210280"/>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(25-8)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Gerrit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van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Honthorst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Supper Party</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1620</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2501.jpg"/>
          <p:cNvPicPr>
            <a:picLocks noChangeAspect="1"/>
          </p:cNvPicPr>
          <p:nvPr/>
        </p:nvPicPr>
        <p:blipFill>
          <a:blip r:embed="rId2"/>
          <a:stretch>
            <a:fillRect/>
          </a:stretch>
        </p:blipFill>
        <p:spPr>
          <a:xfrm>
            <a:off x="487100" y="165995"/>
            <a:ext cx="8002359" cy="6287569"/>
          </a:xfrm>
          <a:prstGeom prst="rect">
            <a:avLst/>
          </a:prstGeom>
        </p:spPr>
      </p:pic>
      <p:pic>
        <p:nvPicPr>
          <p:cNvPr id="5" name="Picture 4" descr="nebel.gif"/>
          <p:cNvPicPr>
            <a:picLocks noChangeAspect="1"/>
          </p:cNvPicPr>
          <p:nvPr/>
        </p:nvPicPr>
        <p:blipFill>
          <a:blip r:embed="rId3"/>
          <a:stretch>
            <a:fillRect/>
          </a:stretch>
        </p:blipFill>
        <p:spPr>
          <a:xfrm>
            <a:off x="4964578" y="674906"/>
            <a:ext cx="3614977" cy="4861520"/>
          </a:xfrm>
          <a:prstGeom prst="rect">
            <a:avLst/>
          </a:prstGeom>
        </p:spPr>
      </p:pic>
      <p:sp>
        <p:nvSpPr>
          <p:cNvPr id="2" name="Rectangle 1"/>
          <p:cNvSpPr/>
          <p:nvPr/>
        </p:nvSpPr>
        <p:spPr>
          <a:xfrm>
            <a:off x="4964578" y="5536426"/>
            <a:ext cx="3962976" cy="307777"/>
          </a:xfrm>
          <a:prstGeom prst="rect">
            <a:avLst/>
          </a:prstGeom>
          <a:solidFill>
            <a:srgbClr val="000000"/>
          </a:solidFill>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map of the Low Countries with linguistic boundaries </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8.jpg"/>
          <p:cNvPicPr>
            <a:picLocks noChangeAspect="1"/>
          </p:cNvPicPr>
          <p:nvPr/>
        </p:nvPicPr>
        <p:blipFill>
          <a:blip r:embed="rId2"/>
          <a:stretch>
            <a:fillRect/>
          </a:stretch>
        </p:blipFill>
        <p:spPr>
          <a:xfrm>
            <a:off x="452307" y="398678"/>
            <a:ext cx="8326368" cy="5518717"/>
          </a:xfrm>
          <a:prstGeom prst="rect">
            <a:avLst/>
          </a:prstGeom>
        </p:spPr>
      </p:pic>
      <p:pic>
        <p:nvPicPr>
          <p:cNvPr id="3" name="Picture 2" descr="ARTSTOR_103_41822000555605.jpg"/>
          <p:cNvPicPr>
            <a:picLocks noChangeAspect="1"/>
          </p:cNvPicPr>
          <p:nvPr/>
        </p:nvPicPr>
        <p:blipFill>
          <a:blip r:embed="rId3">
            <a:lum bright="-6000"/>
          </a:blip>
          <a:stretch>
            <a:fillRect/>
          </a:stretch>
        </p:blipFill>
        <p:spPr>
          <a:xfrm>
            <a:off x="4330832" y="3371028"/>
            <a:ext cx="4119175" cy="2888250"/>
          </a:xfrm>
          <a:prstGeom prst="rect">
            <a:avLst/>
          </a:prstGeom>
        </p:spPr>
      </p:pic>
      <p:sp>
        <p:nvSpPr>
          <p:cNvPr id="4" name="Rectangle 3"/>
          <p:cNvSpPr/>
          <p:nvPr/>
        </p:nvSpPr>
        <p:spPr>
          <a:xfrm>
            <a:off x="452307" y="6210280"/>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(25-8)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Gerrit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van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Honthorst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Supper Party</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1620</a:t>
            </a:r>
          </a:p>
        </p:txBody>
      </p:sp>
      <p:sp>
        <p:nvSpPr>
          <p:cNvPr id="5" name="Rectangle 4"/>
          <p:cNvSpPr/>
          <p:nvPr/>
        </p:nvSpPr>
        <p:spPr>
          <a:xfrm>
            <a:off x="4833752" y="6210280"/>
            <a:ext cx="4119175"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Caravaggio,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The Card Sharps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1595, Kimball Museum, Fort Worth</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8.jpg"/>
          <p:cNvPicPr>
            <a:picLocks noChangeAspect="1"/>
          </p:cNvPicPr>
          <p:nvPr/>
        </p:nvPicPr>
        <p:blipFill>
          <a:blip r:embed="rId2"/>
          <a:stretch>
            <a:fillRect/>
          </a:stretch>
        </p:blipFill>
        <p:spPr>
          <a:xfrm>
            <a:off x="452307" y="398678"/>
            <a:ext cx="8326368" cy="5518717"/>
          </a:xfrm>
          <a:prstGeom prst="rect">
            <a:avLst/>
          </a:prstGeom>
        </p:spPr>
      </p:pic>
      <p:pic>
        <p:nvPicPr>
          <p:cNvPr id="3" name="Picture 2" descr="SCALA_ARCHIVES_1031314640.jpg"/>
          <p:cNvPicPr>
            <a:picLocks noChangeAspect="1"/>
          </p:cNvPicPr>
          <p:nvPr/>
        </p:nvPicPr>
        <p:blipFill>
          <a:blip r:embed="rId3"/>
          <a:stretch>
            <a:fillRect/>
          </a:stretch>
        </p:blipFill>
        <p:spPr>
          <a:xfrm>
            <a:off x="713053" y="2855268"/>
            <a:ext cx="4596062" cy="3429093"/>
          </a:xfrm>
          <a:prstGeom prst="rect">
            <a:avLst/>
          </a:prstGeom>
        </p:spPr>
      </p:pic>
      <p:sp>
        <p:nvSpPr>
          <p:cNvPr id="4" name="TextBox 3"/>
          <p:cNvSpPr txBox="1"/>
          <p:nvPr/>
        </p:nvSpPr>
        <p:spPr>
          <a:xfrm>
            <a:off x="713053" y="6284361"/>
            <a:ext cx="4916197" cy="338554"/>
          </a:xfrm>
          <a:prstGeom prst="rect">
            <a:avLst/>
          </a:prstGeom>
          <a:noFill/>
        </p:spPr>
        <p:txBody>
          <a:bodyPr wrap="square" rtlCol="0">
            <a:spAutoFit/>
          </a:bodyPr>
          <a:lstStyle/>
          <a:p>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Caravaggio, </a:t>
            </a:r>
            <a:r>
              <a:rPr lang="en-US" sz="16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Judith Beheading </a:t>
            </a:r>
            <a:r>
              <a:rPr lang="en-US" sz="1600" i="1"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Holofernes</a:t>
            </a: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 1598-99</a:t>
            </a:r>
            <a:endParaRPr lang="en-US" sz="1600"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0.jpg"/>
          <p:cNvPicPr>
            <a:picLocks noChangeAspect="1"/>
          </p:cNvPicPr>
          <p:nvPr/>
        </p:nvPicPr>
        <p:blipFill>
          <a:blip r:embed="rId2">
            <a:lum bright="-6000"/>
          </a:blip>
          <a:stretch>
            <a:fillRect/>
          </a:stretch>
        </p:blipFill>
        <p:spPr>
          <a:xfrm>
            <a:off x="1986596" y="202468"/>
            <a:ext cx="5310387" cy="6258918"/>
          </a:xfrm>
          <a:prstGeom prst="rect">
            <a:avLst/>
          </a:prstGeom>
        </p:spPr>
      </p:pic>
      <p:sp>
        <p:nvSpPr>
          <p:cNvPr id="3" name="Rectangle 2"/>
          <p:cNvSpPr/>
          <p:nvPr/>
        </p:nvSpPr>
        <p:spPr>
          <a:xfrm>
            <a:off x="1986596" y="6461386"/>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20)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Jan Steen,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The Feast of St. Nicolas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1660-65</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9.jpg"/>
          <p:cNvPicPr>
            <a:picLocks noChangeAspect="1"/>
          </p:cNvPicPr>
          <p:nvPr/>
        </p:nvPicPr>
        <p:blipFill>
          <a:blip r:embed="rId2">
            <a:lum bright="-6000"/>
          </a:blip>
          <a:stretch>
            <a:fillRect/>
          </a:stretch>
        </p:blipFill>
        <p:spPr>
          <a:xfrm>
            <a:off x="99528" y="127871"/>
            <a:ext cx="5714250" cy="6631351"/>
          </a:xfrm>
          <a:prstGeom prst="rect">
            <a:avLst/>
          </a:prstGeom>
        </p:spPr>
      </p:pic>
      <p:sp>
        <p:nvSpPr>
          <p:cNvPr id="3" name="Rectangle 2"/>
          <p:cNvSpPr/>
          <p:nvPr/>
        </p:nvSpPr>
        <p:spPr>
          <a:xfrm>
            <a:off x="5155884" y="6451445"/>
            <a:ext cx="3839513" cy="307777"/>
          </a:xfrm>
          <a:prstGeom prst="rect">
            <a:avLst/>
          </a:prstGeom>
        </p:spPr>
        <p:txBody>
          <a:bodyPr wrap="non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(25-18C) Johannes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Vermeer,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The Letter</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1666</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9.jpg"/>
          <p:cNvPicPr>
            <a:picLocks noChangeAspect="1"/>
          </p:cNvPicPr>
          <p:nvPr/>
        </p:nvPicPr>
        <p:blipFill>
          <a:blip r:embed="rId2">
            <a:lum bright="-6000"/>
          </a:blip>
          <a:stretch>
            <a:fillRect/>
          </a:stretch>
        </p:blipFill>
        <p:spPr>
          <a:xfrm>
            <a:off x="99528" y="127871"/>
            <a:ext cx="5714250" cy="6631351"/>
          </a:xfrm>
          <a:prstGeom prst="rect">
            <a:avLst/>
          </a:prstGeom>
        </p:spPr>
      </p:pic>
      <p:sp>
        <p:nvSpPr>
          <p:cNvPr id="4" name="Rectangle 3"/>
          <p:cNvSpPr/>
          <p:nvPr/>
        </p:nvSpPr>
        <p:spPr>
          <a:xfrm>
            <a:off x="5980221" y="3267315"/>
            <a:ext cx="2393660" cy="738664"/>
          </a:xfrm>
          <a:prstGeom prst="rect">
            <a:avLst/>
          </a:prstGeom>
          <a:ln>
            <a:solidFill>
              <a:srgbClr val="FFFFFF"/>
            </a:solidFill>
          </a:ln>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Antiek</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and “modern” (seventeenth-century Dutch terms) </a:t>
            </a:r>
          </a:p>
        </p:txBody>
      </p:sp>
      <p:sp>
        <p:nvSpPr>
          <p:cNvPr id="5" name="Rectangle 4"/>
          <p:cNvSpPr/>
          <p:nvPr/>
        </p:nvSpPr>
        <p:spPr>
          <a:xfrm>
            <a:off x="5658820" y="6451445"/>
            <a:ext cx="2969232"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Johannes Vermeer,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The Letter</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1666</a:t>
            </a:r>
          </a:p>
        </p:txBody>
      </p:sp>
    </p:spTree>
    <p:extLst>
      <p:ext uri="{BB962C8B-B14F-4D97-AF65-F5344CB8AC3E}">
        <p14:creationId xmlns:p14="http://schemas.microsoft.com/office/powerpoint/2010/main" val="11826762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9.jpg"/>
          <p:cNvPicPr>
            <a:picLocks noChangeAspect="1"/>
          </p:cNvPicPr>
          <p:nvPr/>
        </p:nvPicPr>
        <p:blipFill>
          <a:blip r:embed="rId2">
            <a:lum bright="-6000"/>
          </a:blip>
          <a:stretch>
            <a:fillRect/>
          </a:stretch>
        </p:blipFill>
        <p:spPr>
          <a:xfrm>
            <a:off x="-1171222" y="-1712675"/>
            <a:ext cx="9045222" cy="1049692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9.jpg"/>
          <p:cNvPicPr>
            <a:picLocks noChangeAspect="1"/>
          </p:cNvPicPr>
          <p:nvPr/>
        </p:nvPicPr>
        <p:blipFill>
          <a:blip r:embed="rId3">
            <a:lum bright="-6000"/>
          </a:blip>
          <a:stretch>
            <a:fillRect/>
          </a:stretch>
        </p:blipFill>
        <p:spPr>
          <a:xfrm>
            <a:off x="-1171222" y="-1712675"/>
            <a:ext cx="9045222" cy="10496923"/>
          </a:xfrm>
          <a:prstGeom prst="rect">
            <a:avLst/>
          </a:prstGeom>
        </p:spPr>
      </p:pic>
      <p:pic>
        <p:nvPicPr>
          <p:cNvPr id="3" name="Picture 2" descr="jan-krul.jpg"/>
          <p:cNvPicPr>
            <a:picLocks noChangeAspect="1"/>
          </p:cNvPicPr>
          <p:nvPr/>
        </p:nvPicPr>
        <p:blipFill>
          <a:blip r:embed="rId4"/>
          <a:stretch>
            <a:fillRect/>
          </a:stretch>
        </p:blipFill>
        <p:spPr>
          <a:xfrm>
            <a:off x="4906775" y="1919111"/>
            <a:ext cx="2783781" cy="2494139"/>
          </a:xfrm>
          <a:prstGeom prst="rect">
            <a:avLst/>
          </a:prstGeom>
        </p:spPr>
      </p:pic>
      <p:sp>
        <p:nvSpPr>
          <p:cNvPr id="4" name="Rectangle 3"/>
          <p:cNvSpPr/>
          <p:nvPr/>
        </p:nvSpPr>
        <p:spPr>
          <a:xfrm>
            <a:off x="4906775" y="4413250"/>
            <a:ext cx="2943284"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engraved illustration:  the ship of love</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ohannes_Vermeer_(1632-1675)_-_The_Girl_With_The_Pearl_Earring_(1665).jpg"/>
          <p:cNvPicPr>
            <a:picLocks noChangeAspect="1"/>
          </p:cNvPicPr>
          <p:nvPr/>
        </p:nvPicPr>
        <p:blipFill>
          <a:blip r:embed="rId2">
            <a:lum bright="-5000"/>
          </a:blip>
          <a:stretch>
            <a:fillRect/>
          </a:stretch>
        </p:blipFill>
        <p:spPr>
          <a:xfrm>
            <a:off x="0" y="0"/>
            <a:ext cx="4792617" cy="6858000"/>
          </a:xfrm>
          <a:prstGeom prst="rect">
            <a:avLst/>
          </a:prstGeom>
        </p:spPr>
      </p:pic>
      <p:sp>
        <p:nvSpPr>
          <p:cNvPr id="3" name="Rectangle 2"/>
          <p:cNvSpPr/>
          <p:nvPr/>
        </p:nvSpPr>
        <p:spPr>
          <a:xfrm>
            <a:off x="4792617" y="6012724"/>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Johannes Vermeer,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Girl with the Pearl Earring</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1670</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ohannes_Vermeer_(1632-1675)_-_The_Girl_With_The_Pearl_Earring_(1665).jpg"/>
          <p:cNvPicPr>
            <a:picLocks noChangeAspect="1"/>
          </p:cNvPicPr>
          <p:nvPr/>
        </p:nvPicPr>
        <p:blipFill>
          <a:blip r:embed="rId2">
            <a:lum bright="-5000"/>
          </a:blip>
          <a:stretch>
            <a:fillRect/>
          </a:stretch>
        </p:blipFill>
        <p:spPr>
          <a:xfrm>
            <a:off x="0" y="0"/>
            <a:ext cx="4792617" cy="6858000"/>
          </a:xfrm>
          <a:prstGeom prst="rect">
            <a:avLst/>
          </a:prstGeom>
        </p:spPr>
      </p:pic>
      <p:pic>
        <p:nvPicPr>
          <p:cNvPr id="3" name="Picture 2" descr="Girl_with_a_pearl_earring.jpg"/>
          <p:cNvPicPr>
            <a:picLocks noChangeAspect="1"/>
          </p:cNvPicPr>
          <p:nvPr/>
        </p:nvPicPr>
        <p:blipFill>
          <a:blip r:embed="rId3"/>
          <a:stretch>
            <a:fillRect/>
          </a:stretch>
        </p:blipFill>
        <p:spPr>
          <a:xfrm>
            <a:off x="5515616" y="1309550"/>
            <a:ext cx="3097196" cy="4583850"/>
          </a:xfrm>
          <a:prstGeom prst="rect">
            <a:avLst/>
          </a:prstGeom>
        </p:spPr>
      </p:pic>
      <p:sp>
        <p:nvSpPr>
          <p:cNvPr id="4" name="Rectangle 3"/>
          <p:cNvSpPr/>
          <p:nvPr/>
        </p:nvSpPr>
        <p:spPr>
          <a:xfrm>
            <a:off x="4792617" y="6012724"/>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Johannes Vermeer,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Girl with the Pearl Earring</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1670</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9.jpg"/>
          <p:cNvPicPr>
            <a:picLocks noChangeAspect="1"/>
          </p:cNvPicPr>
          <p:nvPr/>
        </p:nvPicPr>
        <p:blipFill>
          <a:blip r:embed="rId2"/>
          <a:stretch>
            <a:fillRect/>
          </a:stretch>
        </p:blipFill>
        <p:spPr>
          <a:xfrm>
            <a:off x="408500" y="860777"/>
            <a:ext cx="8350002" cy="5122333"/>
          </a:xfrm>
          <a:prstGeom prst="rect">
            <a:avLst/>
          </a:prstGeom>
        </p:spPr>
      </p:pic>
      <p:sp>
        <p:nvSpPr>
          <p:cNvPr id="3" name="Rectangle 2"/>
          <p:cNvSpPr/>
          <p:nvPr/>
        </p:nvSpPr>
        <p:spPr>
          <a:xfrm>
            <a:off x="408500" y="5983110"/>
            <a:ext cx="8350002" cy="307777"/>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-10)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Frans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Hals,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Archers of St. Hadrian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1633 (6’9”x11’)</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2501.jpg"/>
          <p:cNvPicPr>
            <a:picLocks noChangeAspect="1"/>
          </p:cNvPicPr>
          <p:nvPr/>
        </p:nvPicPr>
        <p:blipFill>
          <a:blip r:embed="rId2"/>
          <a:stretch>
            <a:fillRect/>
          </a:stretch>
        </p:blipFill>
        <p:spPr>
          <a:xfrm>
            <a:off x="487100" y="165995"/>
            <a:ext cx="8002359" cy="6287569"/>
          </a:xfrm>
          <a:prstGeom prst="rect">
            <a:avLst/>
          </a:prstGeom>
        </p:spPr>
      </p:pic>
      <p:sp>
        <p:nvSpPr>
          <p:cNvPr id="2" name="Rectangle 1"/>
          <p:cNvSpPr/>
          <p:nvPr/>
        </p:nvSpPr>
        <p:spPr>
          <a:xfrm>
            <a:off x="487100" y="6274209"/>
            <a:ext cx="3159839" cy="307777"/>
          </a:xfrm>
          <a:prstGeom prst="rect">
            <a:avLst/>
          </a:prstGeom>
          <a:solidFill>
            <a:srgbClr val="000000"/>
          </a:solidFill>
          <a:ln>
            <a:solidFill>
              <a:srgbClr val="FFFFFF"/>
            </a:solidFill>
          </a:ln>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(Map 25-1) Seventeenth-Century Europe </a:t>
            </a:r>
          </a:p>
        </p:txBody>
      </p:sp>
      <p:sp>
        <p:nvSpPr>
          <p:cNvPr id="3" name="TextBox 2"/>
          <p:cNvSpPr txBox="1"/>
          <p:nvPr/>
        </p:nvSpPr>
        <p:spPr>
          <a:xfrm>
            <a:off x="2878667" y="5475111"/>
            <a:ext cx="184666" cy="369332"/>
          </a:xfrm>
          <a:prstGeom prst="rect">
            <a:avLst/>
          </a:prstGeom>
          <a:noFill/>
        </p:spPr>
        <p:txBody>
          <a:bodyPr wrap="none" rtlCol="0">
            <a:spAutoFit/>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9.jpg"/>
          <p:cNvPicPr>
            <a:picLocks noChangeAspect="1"/>
          </p:cNvPicPr>
          <p:nvPr/>
        </p:nvPicPr>
        <p:blipFill>
          <a:blip r:embed="rId2"/>
          <a:stretch>
            <a:fillRect/>
          </a:stretch>
        </p:blipFill>
        <p:spPr>
          <a:xfrm>
            <a:off x="-2033817" y="-2829236"/>
            <a:ext cx="14750145" cy="904851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1.jpg"/>
          <p:cNvPicPr>
            <a:picLocks noChangeAspect="1"/>
          </p:cNvPicPr>
          <p:nvPr/>
        </p:nvPicPr>
        <p:blipFill>
          <a:blip r:embed="rId2"/>
          <a:stretch>
            <a:fillRect/>
          </a:stretch>
        </p:blipFill>
        <p:spPr>
          <a:xfrm>
            <a:off x="2267256" y="537024"/>
            <a:ext cx="4830634" cy="5530753"/>
          </a:xfrm>
          <a:prstGeom prst="rect">
            <a:avLst/>
          </a:prstGeom>
        </p:spPr>
      </p:pic>
      <p:sp>
        <p:nvSpPr>
          <p:cNvPr id="3" name="Rectangle 2"/>
          <p:cNvSpPr/>
          <p:nvPr/>
        </p:nvSpPr>
        <p:spPr>
          <a:xfrm>
            <a:off x="2331336" y="6055229"/>
            <a:ext cx="3526514"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(25-11) Judith Leyster,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Self Portrait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1630</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8.jpg"/>
          <p:cNvPicPr>
            <a:picLocks noChangeAspect="1"/>
          </p:cNvPicPr>
          <p:nvPr/>
        </p:nvPicPr>
        <p:blipFill>
          <a:blip r:embed="rId2">
            <a:lum bright="-5000"/>
          </a:blip>
          <a:stretch>
            <a:fillRect/>
          </a:stretch>
        </p:blipFill>
        <p:spPr>
          <a:xfrm>
            <a:off x="1145590" y="239889"/>
            <a:ext cx="7048357" cy="6279444"/>
          </a:xfrm>
          <a:prstGeom prst="rect">
            <a:avLst/>
          </a:prstGeom>
        </p:spPr>
      </p:pic>
      <p:sp>
        <p:nvSpPr>
          <p:cNvPr id="3" name="Rectangle 2"/>
          <p:cNvSpPr/>
          <p:nvPr/>
        </p:nvSpPr>
        <p:spPr>
          <a:xfrm>
            <a:off x="1145590" y="6492502"/>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(25-18) Jacob van Ruisdael,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View of Haarlem</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1670</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8.jpg"/>
          <p:cNvPicPr>
            <a:picLocks noChangeAspect="1"/>
          </p:cNvPicPr>
          <p:nvPr/>
        </p:nvPicPr>
        <p:blipFill>
          <a:blip r:embed="rId2">
            <a:lum bright="-5000"/>
          </a:blip>
          <a:stretch>
            <a:fillRect/>
          </a:stretch>
        </p:blipFill>
        <p:spPr>
          <a:xfrm>
            <a:off x="1145590" y="239889"/>
            <a:ext cx="7048357" cy="6279444"/>
          </a:xfrm>
          <a:prstGeom prst="rect">
            <a:avLst/>
          </a:prstGeom>
        </p:spPr>
      </p:pic>
      <p:pic>
        <p:nvPicPr>
          <p:cNvPr id="4" name="Picture 3" descr="2319.jpg"/>
          <p:cNvPicPr>
            <a:picLocks noChangeAspect="1"/>
          </p:cNvPicPr>
          <p:nvPr/>
        </p:nvPicPr>
        <p:blipFill>
          <a:blip r:embed="rId3"/>
          <a:stretch>
            <a:fillRect/>
          </a:stretch>
        </p:blipFill>
        <p:spPr>
          <a:xfrm>
            <a:off x="4430889" y="507999"/>
            <a:ext cx="3973290" cy="3263458"/>
          </a:xfrm>
          <a:prstGeom prst="rect">
            <a:avLst/>
          </a:prstGeom>
        </p:spPr>
      </p:pic>
      <p:sp>
        <p:nvSpPr>
          <p:cNvPr id="5" name="Rectangle 4"/>
          <p:cNvSpPr/>
          <p:nvPr/>
        </p:nvSpPr>
        <p:spPr>
          <a:xfrm>
            <a:off x="1145590" y="6492502"/>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(25-18) Jacob van Ruisdael,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View of Haarlem</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1670</a:t>
            </a:r>
          </a:p>
        </p:txBody>
      </p:sp>
      <p:sp>
        <p:nvSpPr>
          <p:cNvPr id="3" name="Rectangle 2"/>
          <p:cNvSpPr/>
          <p:nvPr/>
        </p:nvSpPr>
        <p:spPr>
          <a:xfrm>
            <a:off x="4430889" y="3772848"/>
            <a:ext cx="3973290"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(23</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-18)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Joachim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Patenir</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Landscape with St. Jerome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1520-4</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8.jpg"/>
          <p:cNvPicPr>
            <a:picLocks noChangeAspect="1"/>
          </p:cNvPicPr>
          <p:nvPr/>
        </p:nvPicPr>
        <p:blipFill>
          <a:blip r:embed="rId2">
            <a:lum bright="-5000"/>
          </a:blip>
          <a:stretch>
            <a:fillRect/>
          </a:stretch>
        </p:blipFill>
        <p:spPr>
          <a:xfrm>
            <a:off x="1145590" y="239889"/>
            <a:ext cx="7048357" cy="6279444"/>
          </a:xfrm>
          <a:prstGeom prst="rect">
            <a:avLst/>
          </a:prstGeom>
        </p:spPr>
      </p:pic>
      <p:sp>
        <p:nvSpPr>
          <p:cNvPr id="3" name="Rectangle 2"/>
          <p:cNvSpPr/>
          <p:nvPr/>
        </p:nvSpPr>
        <p:spPr>
          <a:xfrm>
            <a:off x="1145590" y="6492502"/>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(25-18) Jacob van Ruisdael,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View of Haarlem</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1670</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316.jpg"/>
          <p:cNvPicPr>
            <a:picLocks noChangeAspect="1"/>
          </p:cNvPicPr>
          <p:nvPr/>
        </p:nvPicPr>
        <p:blipFill>
          <a:blip r:embed="rId2">
            <a:lum bright="-6000"/>
          </a:blip>
          <a:stretch>
            <a:fillRect/>
          </a:stretch>
        </p:blipFill>
        <p:spPr>
          <a:xfrm>
            <a:off x="1143000" y="945443"/>
            <a:ext cx="6960454" cy="4895059"/>
          </a:xfrm>
          <a:prstGeom prst="rect">
            <a:avLst/>
          </a:prstGeom>
        </p:spPr>
      </p:pic>
      <p:sp>
        <p:nvSpPr>
          <p:cNvPr id="3" name="Rectangle 2"/>
          <p:cNvSpPr/>
          <p:nvPr/>
        </p:nvSpPr>
        <p:spPr>
          <a:xfrm>
            <a:off x="1143000" y="5840529"/>
            <a:ext cx="3369244"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(23-</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15)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Pieter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Aertsen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Butcher’s Stall</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1551</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rringsmaller.jpg"/>
          <p:cNvPicPr>
            <a:picLocks noChangeAspect="1"/>
          </p:cNvPicPr>
          <p:nvPr/>
        </p:nvPicPr>
        <p:blipFill>
          <a:blip r:embed="rId2">
            <a:lum bright="-9000"/>
          </a:blip>
          <a:stretch>
            <a:fillRect/>
          </a:stretch>
        </p:blipFill>
        <p:spPr>
          <a:xfrm>
            <a:off x="869707" y="733696"/>
            <a:ext cx="7578874" cy="5517491"/>
          </a:xfrm>
          <a:prstGeom prst="rect">
            <a:avLst/>
          </a:prstGeom>
        </p:spPr>
      </p:pic>
      <p:sp>
        <p:nvSpPr>
          <p:cNvPr id="3" name="Rectangle 2"/>
          <p:cNvSpPr/>
          <p:nvPr/>
        </p:nvSpPr>
        <p:spPr>
          <a:xfrm>
            <a:off x="869707" y="6251187"/>
            <a:ext cx="4572000" cy="307777"/>
          </a:xfrm>
          <a:prstGeom prst="rect">
            <a:avLst/>
          </a:prstGeom>
        </p:spPr>
        <p:txBody>
          <a:bodyPr>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Pieter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Claesz</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Still Life with Beer and Herring</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1636</a:t>
            </a:r>
          </a:p>
        </p:txBody>
      </p:sp>
    </p:spTree>
    <p:extLst>
      <p:ext uri="{BB962C8B-B14F-4D97-AF65-F5344CB8AC3E}">
        <p14:creationId xmlns:p14="http://schemas.microsoft.com/office/powerpoint/2010/main" val="225478774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1.jpg"/>
          <p:cNvPicPr>
            <a:picLocks noChangeAspect="1"/>
          </p:cNvPicPr>
          <p:nvPr/>
        </p:nvPicPr>
        <p:blipFill>
          <a:blip r:embed="rId2">
            <a:lum bright="-6000"/>
          </a:blip>
          <a:stretch>
            <a:fillRect/>
          </a:stretch>
        </p:blipFill>
        <p:spPr>
          <a:xfrm>
            <a:off x="701496" y="1185333"/>
            <a:ext cx="7736343" cy="4642556"/>
          </a:xfrm>
          <a:prstGeom prst="rect">
            <a:avLst/>
          </a:prstGeom>
        </p:spPr>
      </p:pic>
      <p:sp>
        <p:nvSpPr>
          <p:cNvPr id="3" name="Rectangle 2"/>
          <p:cNvSpPr/>
          <p:nvPr/>
        </p:nvSpPr>
        <p:spPr>
          <a:xfrm>
            <a:off x="701496" y="5827916"/>
            <a:ext cx="3685800"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-21)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Pieter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Claesz</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Vanitas</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 Still Life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1630s</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1.jpg"/>
          <p:cNvPicPr>
            <a:picLocks noChangeAspect="1"/>
          </p:cNvPicPr>
          <p:nvPr/>
        </p:nvPicPr>
        <p:blipFill>
          <a:blip r:embed="rId2">
            <a:lum bright="-6000"/>
          </a:blip>
          <a:stretch>
            <a:fillRect/>
          </a:stretch>
        </p:blipFill>
        <p:spPr>
          <a:xfrm>
            <a:off x="701496" y="1185333"/>
            <a:ext cx="7736343" cy="4642556"/>
          </a:xfrm>
          <a:prstGeom prst="rect">
            <a:avLst/>
          </a:prstGeom>
        </p:spPr>
      </p:pic>
      <p:sp>
        <p:nvSpPr>
          <p:cNvPr id="3" name="Rectangle 2"/>
          <p:cNvSpPr/>
          <p:nvPr/>
        </p:nvSpPr>
        <p:spPr>
          <a:xfrm>
            <a:off x="701496" y="5827916"/>
            <a:ext cx="3685800"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-21</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Pieter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Claesz</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Vanitas</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 Still Life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1630s</a:t>
            </a:r>
          </a:p>
        </p:txBody>
      </p:sp>
      <p:sp>
        <p:nvSpPr>
          <p:cNvPr id="4" name="Rectangle 3"/>
          <p:cNvSpPr/>
          <p:nvPr/>
        </p:nvSpPr>
        <p:spPr>
          <a:xfrm>
            <a:off x="701496" y="1499779"/>
            <a:ext cx="4572000" cy="523220"/>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Vanitas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still life, from Ecclesiastes 1:2: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Vanitas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vanitatum</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omnia</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vanitas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 “Vanity of vanities, all is vanity”</a:t>
            </a:r>
          </a:p>
        </p:txBody>
      </p:sp>
    </p:spTree>
    <p:extLst>
      <p:ext uri="{BB962C8B-B14F-4D97-AF65-F5344CB8AC3E}">
        <p14:creationId xmlns:p14="http://schemas.microsoft.com/office/powerpoint/2010/main" val="251826716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1.jpg"/>
          <p:cNvPicPr>
            <a:picLocks noChangeAspect="1"/>
          </p:cNvPicPr>
          <p:nvPr/>
        </p:nvPicPr>
        <p:blipFill>
          <a:blip r:embed="rId2">
            <a:lum bright="-6000"/>
          </a:blip>
          <a:stretch>
            <a:fillRect/>
          </a:stretch>
        </p:blipFill>
        <p:spPr>
          <a:xfrm>
            <a:off x="701496" y="1185333"/>
            <a:ext cx="7736343" cy="4642556"/>
          </a:xfrm>
          <a:prstGeom prst="rect">
            <a:avLst/>
          </a:prstGeom>
        </p:spPr>
      </p:pic>
      <p:sp>
        <p:nvSpPr>
          <p:cNvPr id="3" name="Rectangle 2"/>
          <p:cNvSpPr/>
          <p:nvPr/>
        </p:nvSpPr>
        <p:spPr>
          <a:xfrm>
            <a:off x="701496" y="5827916"/>
            <a:ext cx="3685800"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-21)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Pieter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Claesz</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Vanitas</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 Still Life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1630s</a:t>
            </a:r>
          </a:p>
        </p:txBody>
      </p:sp>
      <p:pic>
        <p:nvPicPr>
          <p:cNvPr id="4" name="Picture 3" descr="ARTSTOR_103_41822000651735.jpg"/>
          <p:cNvPicPr>
            <a:picLocks noChangeAspect="1"/>
          </p:cNvPicPr>
          <p:nvPr/>
        </p:nvPicPr>
        <p:blipFill>
          <a:blip r:embed="rId3">
            <a:lum bright="-7000"/>
          </a:blip>
          <a:stretch>
            <a:fillRect/>
          </a:stretch>
        </p:blipFill>
        <p:spPr>
          <a:xfrm>
            <a:off x="1431190" y="543650"/>
            <a:ext cx="2871228" cy="3568127"/>
          </a:xfrm>
          <a:prstGeom prst="rect">
            <a:avLst/>
          </a:prstGeom>
        </p:spPr>
      </p:pic>
    </p:spTree>
    <p:extLst>
      <p:ext uri="{BB962C8B-B14F-4D97-AF65-F5344CB8AC3E}">
        <p14:creationId xmlns:p14="http://schemas.microsoft.com/office/powerpoint/2010/main" val="12308837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SSING_ART_10310119818.jpg"/>
          <p:cNvPicPr>
            <a:picLocks noChangeAspect="1"/>
          </p:cNvPicPr>
          <p:nvPr/>
        </p:nvPicPr>
        <p:blipFill>
          <a:blip r:embed="rId2">
            <a:lum bright="-7000" contrast="2000"/>
          </a:blip>
          <a:stretch>
            <a:fillRect/>
          </a:stretch>
        </p:blipFill>
        <p:spPr>
          <a:xfrm>
            <a:off x="2539825" y="409222"/>
            <a:ext cx="4395373" cy="5719011"/>
          </a:xfrm>
          <a:prstGeom prst="rect">
            <a:avLst/>
          </a:prstGeom>
        </p:spPr>
      </p:pic>
      <p:sp>
        <p:nvSpPr>
          <p:cNvPr id="2" name="Rectangle 1"/>
          <p:cNvSpPr/>
          <p:nvPr/>
        </p:nvSpPr>
        <p:spPr>
          <a:xfrm>
            <a:off x="2539825" y="6128233"/>
            <a:ext cx="4572000" cy="523220"/>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Peter Paul Rubens,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Self Portrait with his wife Isabella Brandt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1609-10 </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2.jpg"/>
          <p:cNvPicPr>
            <a:picLocks noChangeAspect="1"/>
          </p:cNvPicPr>
          <p:nvPr/>
        </p:nvPicPr>
        <p:blipFill>
          <a:blip r:embed="rId2">
            <a:lum bright="-11000"/>
          </a:blip>
          <a:stretch>
            <a:fillRect/>
          </a:stretch>
        </p:blipFill>
        <p:spPr>
          <a:xfrm>
            <a:off x="2069337" y="723899"/>
            <a:ext cx="4770375" cy="5690467"/>
          </a:xfrm>
          <a:prstGeom prst="rect">
            <a:avLst/>
          </a:prstGeom>
        </p:spPr>
      </p:pic>
      <p:sp>
        <p:nvSpPr>
          <p:cNvPr id="3" name="Rectangle 2"/>
          <p:cNvSpPr/>
          <p:nvPr/>
        </p:nvSpPr>
        <p:spPr>
          <a:xfrm>
            <a:off x="2069337" y="6500423"/>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(25-22) Willem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Kalf</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Still-Life with a Late Ming Vase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1669</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 2.jpg"/>
          <p:cNvPicPr>
            <a:picLocks noChangeAspect="1"/>
          </p:cNvPicPr>
          <p:nvPr/>
        </p:nvPicPr>
        <p:blipFill>
          <a:blip r:embed="rId2"/>
          <a:stretch>
            <a:fillRect/>
          </a:stretch>
        </p:blipFill>
        <p:spPr>
          <a:xfrm>
            <a:off x="0" y="241101"/>
            <a:ext cx="9144000" cy="637579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5.jpg"/>
          <p:cNvPicPr>
            <a:picLocks noChangeAspect="1"/>
          </p:cNvPicPr>
          <p:nvPr/>
        </p:nvPicPr>
        <p:blipFill>
          <a:blip r:embed="rId2">
            <a:lum bright="-7000"/>
          </a:blip>
          <a:stretch>
            <a:fillRect/>
          </a:stretch>
        </p:blipFill>
        <p:spPr>
          <a:xfrm>
            <a:off x="4699000" y="887780"/>
            <a:ext cx="4445000" cy="5482772"/>
          </a:xfrm>
          <a:prstGeom prst="rect">
            <a:avLst/>
          </a:prstGeom>
        </p:spPr>
      </p:pic>
      <p:sp>
        <p:nvSpPr>
          <p:cNvPr id="3" name="Rectangle 2"/>
          <p:cNvSpPr/>
          <p:nvPr/>
        </p:nvSpPr>
        <p:spPr>
          <a:xfrm>
            <a:off x="4699000" y="6216663"/>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(25-15) Rembrandt van Rijn,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Self-Portrait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1659-60</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5.jpg"/>
          <p:cNvPicPr>
            <a:picLocks noChangeAspect="1"/>
          </p:cNvPicPr>
          <p:nvPr/>
        </p:nvPicPr>
        <p:blipFill>
          <a:blip r:embed="rId2">
            <a:lum bright="-7000"/>
          </a:blip>
          <a:stretch>
            <a:fillRect/>
          </a:stretch>
        </p:blipFill>
        <p:spPr>
          <a:xfrm>
            <a:off x="4699000" y="887780"/>
            <a:ext cx="4445000" cy="5482772"/>
          </a:xfrm>
          <a:prstGeom prst="rect">
            <a:avLst/>
          </a:prstGeom>
        </p:spPr>
      </p:pic>
      <p:pic>
        <p:nvPicPr>
          <p:cNvPr id="3" name="Picture 2" descr="ARTSTOR_103_41822003273834.jpg"/>
          <p:cNvPicPr>
            <a:picLocks noChangeAspect="1"/>
          </p:cNvPicPr>
          <p:nvPr/>
        </p:nvPicPr>
        <p:blipFill>
          <a:blip r:embed="rId3">
            <a:lum bright="-15000" contrast="8000"/>
          </a:blip>
          <a:stretch>
            <a:fillRect/>
          </a:stretch>
        </p:blipFill>
        <p:spPr>
          <a:xfrm>
            <a:off x="56445" y="789003"/>
            <a:ext cx="4501443" cy="5628178"/>
          </a:xfrm>
          <a:prstGeom prst="rect">
            <a:avLst/>
          </a:prstGeom>
        </p:spPr>
      </p:pic>
      <p:sp>
        <p:nvSpPr>
          <p:cNvPr id="4" name="Rectangle 3"/>
          <p:cNvSpPr/>
          <p:nvPr/>
        </p:nvSpPr>
        <p:spPr>
          <a:xfrm>
            <a:off x="4699000" y="6216663"/>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(25-15) Rembrandt van Rijn,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Self-Portrait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1659-60</a:t>
            </a:r>
          </a:p>
        </p:txBody>
      </p:sp>
      <p:sp>
        <p:nvSpPr>
          <p:cNvPr id="5" name="Rectangle 4"/>
          <p:cNvSpPr/>
          <p:nvPr/>
        </p:nvSpPr>
        <p:spPr>
          <a:xfrm>
            <a:off x="127000" y="6315498"/>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Self Portrait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1628, Gardner Museum, Boston </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5.jpg"/>
          <p:cNvPicPr>
            <a:picLocks noChangeAspect="1"/>
          </p:cNvPicPr>
          <p:nvPr/>
        </p:nvPicPr>
        <p:blipFill>
          <a:blip r:embed="rId2">
            <a:lum bright="-7000"/>
          </a:blip>
          <a:stretch>
            <a:fillRect/>
          </a:stretch>
        </p:blipFill>
        <p:spPr>
          <a:xfrm>
            <a:off x="4699000" y="887780"/>
            <a:ext cx="4445000" cy="5482772"/>
          </a:xfrm>
          <a:prstGeom prst="rect">
            <a:avLst/>
          </a:prstGeom>
        </p:spPr>
      </p:pic>
      <p:pic>
        <p:nvPicPr>
          <p:cNvPr id="3" name="Picture 2" descr="ARTSTOR_103_41822003273834.jpg"/>
          <p:cNvPicPr>
            <a:picLocks noChangeAspect="1"/>
          </p:cNvPicPr>
          <p:nvPr/>
        </p:nvPicPr>
        <p:blipFill>
          <a:blip r:embed="rId3">
            <a:lum bright="-15000" contrast="8000"/>
          </a:blip>
          <a:stretch>
            <a:fillRect/>
          </a:stretch>
        </p:blipFill>
        <p:spPr>
          <a:xfrm>
            <a:off x="56445" y="789003"/>
            <a:ext cx="4501443" cy="5628178"/>
          </a:xfrm>
          <a:prstGeom prst="rect">
            <a:avLst/>
          </a:prstGeom>
        </p:spPr>
      </p:pic>
      <p:pic>
        <p:nvPicPr>
          <p:cNvPr id="4" name="Picture 3" descr="Rembrandt_aux_yeux_hagards.jpg"/>
          <p:cNvPicPr>
            <a:picLocks noChangeAspect="1"/>
          </p:cNvPicPr>
          <p:nvPr/>
        </p:nvPicPr>
        <p:blipFill>
          <a:blip r:embed="rId4">
            <a:lum bright="-20000"/>
          </a:blip>
          <a:stretch>
            <a:fillRect/>
          </a:stretch>
        </p:blipFill>
        <p:spPr>
          <a:xfrm>
            <a:off x="3065207" y="3520215"/>
            <a:ext cx="3110264" cy="3150396"/>
          </a:xfrm>
          <a:prstGeom prst="rect">
            <a:avLst/>
          </a:prstGeom>
        </p:spPr>
      </p:pic>
      <p:sp>
        <p:nvSpPr>
          <p:cNvPr id="5" name="Rectangle 4"/>
          <p:cNvSpPr/>
          <p:nvPr/>
        </p:nvSpPr>
        <p:spPr>
          <a:xfrm>
            <a:off x="6175471" y="6108942"/>
            <a:ext cx="2779889"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Self Portrait with Startled Expression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1630s, etching</a:t>
            </a: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STOR_103_41822000427490.jpg"/>
          <p:cNvPicPr>
            <a:picLocks noChangeAspect="1"/>
          </p:cNvPicPr>
          <p:nvPr/>
        </p:nvPicPr>
        <p:blipFill>
          <a:blip r:embed="rId2">
            <a:lum bright="-6000" contrast="6000"/>
          </a:blip>
          <a:srcRect l="2895" t="6328" r="2895"/>
          <a:stretch>
            <a:fillRect/>
          </a:stretch>
        </p:blipFill>
        <p:spPr>
          <a:xfrm>
            <a:off x="585612" y="667303"/>
            <a:ext cx="4049888" cy="5527474"/>
          </a:xfrm>
          <a:prstGeom prst="rect">
            <a:avLst/>
          </a:prstGeom>
        </p:spPr>
      </p:pic>
      <p:sp>
        <p:nvSpPr>
          <p:cNvPr id="5" name="Rectangle 4"/>
          <p:cNvSpPr/>
          <p:nvPr/>
        </p:nvSpPr>
        <p:spPr>
          <a:xfrm>
            <a:off x="585612" y="6040888"/>
            <a:ext cx="3123960" cy="307777"/>
          </a:xfrm>
          <a:prstGeom prst="rect">
            <a:avLst/>
          </a:prstGeom>
        </p:spPr>
        <p:txBody>
          <a:bodyPr wrap="non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Rembrandt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Raising of the Cross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1633 </a:t>
            </a:r>
          </a:p>
        </p:txBody>
      </p:sp>
    </p:spTree>
    <p:extLst>
      <p:ext uri="{BB962C8B-B14F-4D97-AF65-F5344CB8AC3E}">
        <p14:creationId xmlns:p14="http://schemas.microsoft.com/office/powerpoint/2010/main" val="26945070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STOR_103_41822000427490.jpg"/>
          <p:cNvPicPr>
            <a:picLocks noChangeAspect="1"/>
          </p:cNvPicPr>
          <p:nvPr/>
        </p:nvPicPr>
        <p:blipFill>
          <a:blip r:embed="rId2">
            <a:lum bright="-6000" contrast="6000"/>
          </a:blip>
          <a:srcRect l="2895" t="6328" r="2895"/>
          <a:stretch>
            <a:fillRect/>
          </a:stretch>
        </p:blipFill>
        <p:spPr>
          <a:xfrm>
            <a:off x="585612" y="667303"/>
            <a:ext cx="4049888" cy="5527474"/>
          </a:xfrm>
          <a:prstGeom prst="rect">
            <a:avLst/>
          </a:prstGeom>
        </p:spPr>
      </p:pic>
      <p:pic>
        <p:nvPicPr>
          <p:cNvPr id="4" name="Picture 3" descr="Untitled 24.jpg"/>
          <p:cNvPicPr>
            <a:picLocks noChangeAspect="1"/>
          </p:cNvPicPr>
          <p:nvPr/>
        </p:nvPicPr>
        <p:blipFill>
          <a:blip r:embed="rId3"/>
          <a:stretch>
            <a:fillRect/>
          </a:stretch>
        </p:blipFill>
        <p:spPr>
          <a:xfrm>
            <a:off x="5017240" y="667303"/>
            <a:ext cx="3699377" cy="5527474"/>
          </a:xfrm>
          <a:prstGeom prst="rect">
            <a:avLst/>
          </a:prstGeom>
        </p:spPr>
      </p:pic>
      <p:sp>
        <p:nvSpPr>
          <p:cNvPr id="5" name="Rectangle 4"/>
          <p:cNvSpPr/>
          <p:nvPr/>
        </p:nvSpPr>
        <p:spPr>
          <a:xfrm>
            <a:off x="585612" y="6040888"/>
            <a:ext cx="3123960" cy="307777"/>
          </a:xfrm>
          <a:prstGeom prst="rect">
            <a:avLst/>
          </a:prstGeom>
        </p:spPr>
        <p:txBody>
          <a:bodyPr wrap="non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Rembrandt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Raising of the Cross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1633 </a:t>
            </a:r>
          </a:p>
        </p:txBody>
      </p:sp>
    </p:spTree>
    <p:extLst>
      <p:ext uri="{BB962C8B-B14F-4D97-AF65-F5344CB8AC3E}">
        <p14:creationId xmlns:p14="http://schemas.microsoft.com/office/powerpoint/2010/main" val="143535707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4.jpg"/>
          <p:cNvPicPr>
            <a:picLocks noChangeAspect="1"/>
          </p:cNvPicPr>
          <p:nvPr/>
        </p:nvPicPr>
        <p:blipFill>
          <a:blip r:embed="rId2">
            <a:lum bright="-7000"/>
          </a:blip>
          <a:stretch>
            <a:fillRect/>
          </a:stretch>
        </p:blipFill>
        <p:spPr>
          <a:xfrm>
            <a:off x="4660818" y="493889"/>
            <a:ext cx="4374108" cy="5799665"/>
          </a:xfrm>
          <a:prstGeom prst="rect">
            <a:avLst/>
          </a:prstGeom>
        </p:spPr>
      </p:pic>
      <p:sp>
        <p:nvSpPr>
          <p:cNvPr id="3" name="Rectangle 2"/>
          <p:cNvSpPr/>
          <p:nvPr/>
        </p:nvSpPr>
        <p:spPr>
          <a:xfrm>
            <a:off x="4572000" y="6266722"/>
            <a:ext cx="4572000" cy="523220"/>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(25-14) Rembrandt van Rijn,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Return of the Prodigal Son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1665</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4.jpg"/>
          <p:cNvPicPr>
            <a:picLocks noChangeAspect="1"/>
          </p:cNvPicPr>
          <p:nvPr/>
        </p:nvPicPr>
        <p:blipFill>
          <a:blip r:embed="rId2">
            <a:lum bright="-8000"/>
          </a:blip>
          <a:stretch>
            <a:fillRect/>
          </a:stretch>
        </p:blipFill>
        <p:spPr>
          <a:xfrm>
            <a:off x="4660818" y="493889"/>
            <a:ext cx="4374108" cy="5799665"/>
          </a:xfrm>
          <a:prstGeom prst="rect">
            <a:avLst/>
          </a:prstGeom>
        </p:spPr>
      </p:pic>
      <p:pic>
        <p:nvPicPr>
          <p:cNvPr id="3" name="Picture 2" descr="LESSING_ART_10310119751.jpg"/>
          <p:cNvPicPr>
            <a:picLocks noChangeAspect="1"/>
          </p:cNvPicPr>
          <p:nvPr/>
        </p:nvPicPr>
        <p:blipFill>
          <a:blip r:embed="rId3">
            <a:lum bright="-9000"/>
          </a:blip>
          <a:stretch>
            <a:fillRect/>
          </a:stretch>
        </p:blipFill>
        <p:spPr>
          <a:xfrm>
            <a:off x="141110" y="0"/>
            <a:ext cx="4302234" cy="6293554"/>
          </a:xfrm>
          <a:prstGeom prst="rect">
            <a:avLst/>
          </a:prstGeom>
        </p:spPr>
      </p:pic>
      <p:sp>
        <p:nvSpPr>
          <p:cNvPr id="4" name="Rectangle 3"/>
          <p:cNvSpPr/>
          <p:nvPr/>
        </p:nvSpPr>
        <p:spPr>
          <a:xfrm>
            <a:off x="4572000" y="6266722"/>
            <a:ext cx="4572000" cy="523220"/>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(25-14) Rembrandt van Rijn,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Return of the Prodigal Son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1665</a:t>
            </a:r>
          </a:p>
        </p:txBody>
      </p:sp>
      <p:sp>
        <p:nvSpPr>
          <p:cNvPr id="5" name="Rectangle 4"/>
          <p:cNvSpPr/>
          <p:nvPr/>
        </p:nvSpPr>
        <p:spPr>
          <a:xfrm>
            <a:off x="141110" y="6306156"/>
            <a:ext cx="3490308"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Abraham Sacrificing Isaac</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1630s</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ING_ART_10310119751.jpg"/>
          <p:cNvPicPr>
            <a:picLocks noChangeAspect="1"/>
          </p:cNvPicPr>
          <p:nvPr/>
        </p:nvPicPr>
        <p:blipFill>
          <a:blip r:embed="rId2">
            <a:lum bright="-9000"/>
          </a:blip>
          <a:stretch>
            <a:fillRect/>
          </a:stretch>
        </p:blipFill>
        <p:spPr>
          <a:xfrm>
            <a:off x="141110" y="0"/>
            <a:ext cx="4302234" cy="6293554"/>
          </a:xfrm>
          <a:prstGeom prst="rect">
            <a:avLst/>
          </a:prstGeom>
        </p:spPr>
      </p:pic>
      <p:pic>
        <p:nvPicPr>
          <p:cNvPr id="4" name="Picture 3" descr="LESSING_ART_10310119751.jpg"/>
          <p:cNvPicPr>
            <a:picLocks noChangeAspect="1"/>
          </p:cNvPicPr>
          <p:nvPr/>
        </p:nvPicPr>
        <p:blipFill>
          <a:blip r:embed="rId2">
            <a:lum bright="-9000"/>
          </a:blip>
          <a:srcRect l="7200" t="20391" r="42171" b="32344"/>
          <a:stretch>
            <a:fillRect/>
          </a:stretch>
        </p:blipFill>
        <p:spPr>
          <a:xfrm>
            <a:off x="4714434" y="288374"/>
            <a:ext cx="4209936" cy="5749607"/>
          </a:xfrm>
          <a:prstGeom prst="rect">
            <a:avLst/>
          </a:prstGeom>
        </p:spPr>
      </p:pic>
      <p:sp>
        <p:nvSpPr>
          <p:cNvPr id="5" name="Rectangle 4"/>
          <p:cNvSpPr/>
          <p:nvPr/>
        </p:nvSpPr>
        <p:spPr>
          <a:xfrm>
            <a:off x="141110" y="6306156"/>
            <a:ext cx="3490308"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Abraham Sacrificing Isaac</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1630s</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2.jpg"/>
          <p:cNvPicPr>
            <a:picLocks noChangeAspect="1"/>
          </p:cNvPicPr>
          <p:nvPr/>
        </p:nvPicPr>
        <p:blipFill>
          <a:blip r:embed="rId2">
            <a:lum bright="-6000"/>
          </a:blip>
          <a:stretch>
            <a:fillRect/>
          </a:stretch>
        </p:blipFill>
        <p:spPr>
          <a:xfrm>
            <a:off x="541020" y="728472"/>
            <a:ext cx="8061960" cy="5401056"/>
          </a:xfrm>
          <a:prstGeom prst="rect">
            <a:avLst/>
          </a:prstGeom>
        </p:spPr>
      </p:pic>
      <p:sp>
        <p:nvSpPr>
          <p:cNvPr id="3" name="Rectangle 2"/>
          <p:cNvSpPr/>
          <p:nvPr/>
        </p:nvSpPr>
        <p:spPr>
          <a:xfrm>
            <a:off x="541020" y="6129528"/>
            <a:ext cx="7332980" cy="307777"/>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(25-2) Peter Paul Rubens,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Elevation of the Cross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for Church of S.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Walburga</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Antwerp, 1610-11</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4.jpg"/>
          <p:cNvPicPr>
            <a:picLocks noChangeAspect="1"/>
          </p:cNvPicPr>
          <p:nvPr/>
        </p:nvPicPr>
        <p:blipFill>
          <a:blip r:embed="rId2">
            <a:lum bright="-8000"/>
          </a:blip>
          <a:stretch>
            <a:fillRect/>
          </a:stretch>
        </p:blipFill>
        <p:spPr>
          <a:xfrm>
            <a:off x="4660818" y="493889"/>
            <a:ext cx="4374108" cy="5799665"/>
          </a:xfrm>
          <a:prstGeom prst="rect">
            <a:avLst/>
          </a:prstGeom>
        </p:spPr>
      </p:pic>
      <p:pic>
        <p:nvPicPr>
          <p:cNvPr id="3" name="Picture 2" descr="LESSING_ART_10310119751.jpg"/>
          <p:cNvPicPr>
            <a:picLocks noChangeAspect="1"/>
          </p:cNvPicPr>
          <p:nvPr/>
        </p:nvPicPr>
        <p:blipFill>
          <a:blip r:embed="rId3">
            <a:lum bright="-9000"/>
          </a:blip>
          <a:stretch>
            <a:fillRect/>
          </a:stretch>
        </p:blipFill>
        <p:spPr>
          <a:xfrm>
            <a:off x="141110" y="0"/>
            <a:ext cx="4302234" cy="6293554"/>
          </a:xfrm>
          <a:prstGeom prst="rect">
            <a:avLst/>
          </a:prstGeom>
        </p:spPr>
      </p:pic>
      <p:sp>
        <p:nvSpPr>
          <p:cNvPr id="4" name="Rectangle 3"/>
          <p:cNvSpPr/>
          <p:nvPr/>
        </p:nvSpPr>
        <p:spPr>
          <a:xfrm>
            <a:off x="141110" y="6306156"/>
            <a:ext cx="3490308"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Abraham Sacrificing Isaac</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1630s</a:t>
            </a:r>
          </a:p>
        </p:txBody>
      </p:sp>
      <p:sp>
        <p:nvSpPr>
          <p:cNvPr id="5" name="Rectangle 4"/>
          <p:cNvSpPr/>
          <p:nvPr/>
        </p:nvSpPr>
        <p:spPr>
          <a:xfrm>
            <a:off x="4572000" y="6266722"/>
            <a:ext cx="4572000" cy="523220"/>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(25-14) Rembrandt van Rijn,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Return of the Prodigal Son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1665</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2.jpg"/>
          <p:cNvPicPr>
            <a:picLocks noChangeAspect="1"/>
          </p:cNvPicPr>
          <p:nvPr/>
        </p:nvPicPr>
        <p:blipFill>
          <a:blip r:embed="rId2">
            <a:lum bright="-7000"/>
          </a:blip>
          <a:stretch>
            <a:fillRect/>
          </a:stretch>
        </p:blipFill>
        <p:spPr>
          <a:xfrm>
            <a:off x="1100666" y="790223"/>
            <a:ext cx="7064748" cy="5249752"/>
          </a:xfrm>
          <a:prstGeom prst="rect">
            <a:avLst/>
          </a:prstGeom>
        </p:spPr>
      </p:pic>
      <p:sp>
        <p:nvSpPr>
          <p:cNvPr id="3" name="Rectangle 2"/>
          <p:cNvSpPr/>
          <p:nvPr/>
        </p:nvSpPr>
        <p:spPr>
          <a:xfrm>
            <a:off x="1100666" y="6126032"/>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(25-12) 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Anatomy Lesson of Dr.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Tulp</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1632</a:t>
            </a: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nting1.jpg"/>
          <p:cNvPicPr>
            <a:picLocks noChangeAspect="1"/>
          </p:cNvPicPr>
          <p:nvPr/>
        </p:nvPicPr>
        <p:blipFill>
          <a:blip r:embed="rId2"/>
          <a:stretch>
            <a:fillRect/>
          </a:stretch>
        </p:blipFill>
        <p:spPr>
          <a:xfrm>
            <a:off x="1374323" y="921734"/>
            <a:ext cx="6593248" cy="4872823"/>
          </a:xfrm>
          <a:prstGeom prst="rect">
            <a:avLst/>
          </a:prstGeom>
        </p:spPr>
      </p:pic>
      <p:sp>
        <p:nvSpPr>
          <p:cNvPr id="2" name="Rectangle 1"/>
          <p:cNvSpPr/>
          <p:nvPr/>
        </p:nvSpPr>
        <p:spPr>
          <a:xfrm>
            <a:off x="1256346" y="5794557"/>
            <a:ext cx="3046114" cy="307777"/>
          </a:xfrm>
          <a:prstGeom prst="rect">
            <a:avLst/>
          </a:prstGeom>
        </p:spPr>
        <p:txBody>
          <a:bodyPr wrap="none">
            <a:spAutoFit/>
          </a:bodyPr>
          <a:lstStyle/>
          <a:p>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Michiel</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van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Mierevelt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Anatomy Lesson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p>
        </p:txBody>
      </p:sp>
    </p:spTree>
    <p:extLst>
      <p:ext uri="{BB962C8B-B14F-4D97-AF65-F5344CB8AC3E}">
        <p14:creationId xmlns:p14="http://schemas.microsoft.com/office/powerpoint/2010/main" val="139373656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atomical_theater2.jpg"/>
          <p:cNvPicPr>
            <a:picLocks noChangeAspect="1"/>
          </p:cNvPicPr>
          <p:nvPr/>
        </p:nvPicPr>
        <p:blipFill>
          <a:blip r:embed="rId2">
            <a:lum bright="-4000" contrast="6000"/>
          </a:blip>
          <a:stretch>
            <a:fillRect/>
          </a:stretch>
        </p:blipFill>
        <p:spPr>
          <a:xfrm>
            <a:off x="1816422" y="1033215"/>
            <a:ext cx="5436688" cy="4512452"/>
          </a:xfrm>
          <a:prstGeom prst="rect">
            <a:avLst/>
          </a:prstGeom>
        </p:spPr>
      </p:pic>
      <p:sp>
        <p:nvSpPr>
          <p:cNvPr id="3" name="Rectangle 2"/>
          <p:cNvSpPr/>
          <p:nvPr/>
        </p:nvSpPr>
        <p:spPr>
          <a:xfrm>
            <a:off x="1816422" y="5545667"/>
            <a:ext cx="2321920"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Anatomical Theatre in Leiden</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 4.jpg"/>
          <p:cNvPicPr>
            <a:picLocks noChangeAspect="1"/>
          </p:cNvPicPr>
          <p:nvPr/>
        </p:nvPicPr>
        <p:blipFill>
          <a:blip r:embed="rId2"/>
          <a:stretch>
            <a:fillRect/>
          </a:stretch>
        </p:blipFill>
        <p:spPr>
          <a:xfrm>
            <a:off x="2831041" y="719667"/>
            <a:ext cx="3518958" cy="5362222"/>
          </a:xfrm>
          <a:prstGeom prst="rect">
            <a:avLst/>
          </a:prstGeom>
        </p:spPr>
      </p:pic>
      <p:sp>
        <p:nvSpPr>
          <p:cNvPr id="2" name="Rectangle 1"/>
          <p:cNvSpPr/>
          <p:nvPr/>
        </p:nvSpPr>
        <p:spPr>
          <a:xfrm>
            <a:off x="2831041" y="6055057"/>
            <a:ext cx="4572000" cy="523220"/>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Photo of me in front of the St.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Anthoniespoort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Waag</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in Amsterdam </a:t>
            </a: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512.jpg"/>
          <p:cNvPicPr>
            <a:picLocks noChangeAspect="1"/>
          </p:cNvPicPr>
          <p:nvPr/>
        </p:nvPicPr>
        <p:blipFill>
          <a:blip r:embed="rId2">
            <a:lum bright="-7000"/>
          </a:blip>
          <a:stretch>
            <a:fillRect/>
          </a:stretch>
        </p:blipFill>
        <p:spPr>
          <a:xfrm>
            <a:off x="1100666" y="790223"/>
            <a:ext cx="7064748" cy="5249752"/>
          </a:xfrm>
          <a:prstGeom prst="rect">
            <a:avLst/>
          </a:prstGeom>
        </p:spPr>
      </p:pic>
      <p:sp>
        <p:nvSpPr>
          <p:cNvPr id="4" name="Rectangle 3"/>
          <p:cNvSpPr/>
          <p:nvPr/>
        </p:nvSpPr>
        <p:spPr>
          <a:xfrm>
            <a:off x="1100666" y="6126032"/>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(25-12) 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Anatomy Lesson of Dr.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Tulp</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1632</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512.jpg"/>
          <p:cNvPicPr>
            <a:picLocks noChangeAspect="1"/>
          </p:cNvPicPr>
          <p:nvPr/>
        </p:nvPicPr>
        <p:blipFill>
          <a:blip r:embed="rId2">
            <a:lum bright="-7000"/>
          </a:blip>
          <a:stretch>
            <a:fillRect/>
          </a:stretch>
        </p:blipFill>
        <p:spPr>
          <a:xfrm>
            <a:off x="1100666" y="790223"/>
            <a:ext cx="7064748" cy="5249752"/>
          </a:xfrm>
          <a:prstGeom prst="rect">
            <a:avLst/>
          </a:prstGeom>
        </p:spPr>
      </p:pic>
      <p:sp>
        <p:nvSpPr>
          <p:cNvPr id="4" name="Rectangle 3"/>
          <p:cNvSpPr/>
          <p:nvPr/>
        </p:nvSpPr>
        <p:spPr>
          <a:xfrm>
            <a:off x="1100666" y="6126032"/>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(25-12) 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Anatomy Lesson of Dr.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Tulp</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1632</a:t>
            </a:r>
          </a:p>
        </p:txBody>
      </p:sp>
      <p:sp>
        <p:nvSpPr>
          <p:cNvPr id="5" name="Rectangle 4"/>
          <p:cNvSpPr/>
          <p:nvPr/>
        </p:nvSpPr>
        <p:spPr>
          <a:xfrm>
            <a:off x="4184222" y="252553"/>
            <a:ext cx="4572000" cy="2031325"/>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Caspar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Barlaeus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1639:  “Evil men, who did harm when alive, do good after their deaths:/ Health seeks advantages from death itself./ Dumb integuments teach.  Cuts of flesh, though dead, for that very reason forbid us to die./ Here, while with artful hand he slits the pallid limbs,/ The learned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Tulp</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speaks eloquently to us:/  ‘Listener, come to know thyself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nosce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teipsum</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and while you proceed through the smallest parts,/ Believe that, even in the smallest, God lies hidden.”</a:t>
            </a:r>
          </a:p>
        </p:txBody>
      </p:sp>
    </p:spTree>
    <p:extLst>
      <p:ext uri="{BB962C8B-B14F-4D97-AF65-F5344CB8AC3E}">
        <p14:creationId xmlns:p14="http://schemas.microsoft.com/office/powerpoint/2010/main" val="44532995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2.jpg"/>
          <p:cNvPicPr>
            <a:picLocks noChangeAspect="1"/>
          </p:cNvPicPr>
          <p:nvPr/>
        </p:nvPicPr>
        <p:blipFill>
          <a:blip r:embed="rId2">
            <a:lum bright="-7000"/>
          </a:blip>
          <a:stretch>
            <a:fillRect/>
          </a:stretch>
        </p:blipFill>
        <p:spPr>
          <a:xfrm>
            <a:off x="1100666" y="790223"/>
            <a:ext cx="7064748" cy="5249752"/>
          </a:xfrm>
          <a:prstGeom prst="rect">
            <a:avLst/>
          </a:prstGeom>
        </p:spPr>
      </p:pic>
      <p:pic>
        <p:nvPicPr>
          <p:cNvPr id="3" name="Picture 2" descr="441px-Vesalius_Portrait_pg_xii_-_c.png"/>
          <p:cNvPicPr>
            <a:picLocks noChangeAspect="1"/>
          </p:cNvPicPr>
          <p:nvPr/>
        </p:nvPicPr>
        <p:blipFill>
          <a:blip r:embed="rId3"/>
          <a:stretch>
            <a:fillRect/>
          </a:stretch>
        </p:blipFill>
        <p:spPr>
          <a:xfrm>
            <a:off x="860390" y="790223"/>
            <a:ext cx="2379077" cy="3231445"/>
          </a:xfrm>
          <a:prstGeom prst="rect">
            <a:avLst/>
          </a:prstGeom>
        </p:spPr>
      </p:pic>
      <p:sp>
        <p:nvSpPr>
          <p:cNvPr id="4" name="Rectangle 3"/>
          <p:cNvSpPr/>
          <p:nvPr/>
        </p:nvSpPr>
        <p:spPr>
          <a:xfrm>
            <a:off x="1100666" y="6126032"/>
            <a:ext cx="4572000" cy="307777"/>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(25-12) 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Anatomy Lesson of Dr.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Tulp</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1632</a:t>
            </a:r>
          </a:p>
        </p:txBody>
      </p:sp>
      <p:sp>
        <p:nvSpPr>
          <p:cNvPr id="5" name="Rectangle 4"/>
          <p:cNvSpPr/>
          <p:nvPr/>
        </p:nvSpPr>
        <p:spPr>
          <a:xfrm>
            <a:off x="860390" y="4009120"/>
            <a:ext cx="2379077"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woodcut portrait of Andreas Vesalius</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3.jpg"/>
          <p:cNvPicPr>
            <a:picLocks noChangeAspect="1"/>
          </p:cNvPicPr>
          <p:nvPr/>
        </p:nvPicPr>
        <p:blipFill>
          <a:blip r:embed="rId2">
            <a:lum bright="-3000"/>
          </a:blip>
          <a:stretch>
            <a:fillRect/>
          </a:stretch>
        </p:blipFill>
        <p:spPr>
          <a:xfrm>
            <a:off x="818445" y="0"/>
            <a:ext cx="7473385" cy="6208889"/>
          </a:xfrm>
          <a:prstGeom prst="rect">
            <a:avLst/>
          </a:prstGeom>
        </p:spPr>
      </p:pic>
      <p:sp>
        <p:nvSpPr>
          <p:cNvPr id="3" name="Rectangle 2"/>
          <p:cNvSpPr/>
          <p:nvPr/>
        </p:nvSpPr>
        <p:spPr>
          <a:xfrm>
            <a:off x="818444" y="6269335"/>
            <a:ext cx="7473385"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(25-13) 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The Company of Capt.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Frans</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 Banning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Cocq</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 and Lt. Willem van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Ruytenburgh</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 (The Night Watch)</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1642</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ightwatch gallery.jpg"/>
          <p:cNvPicPr>
            <a:picLocks noChangeAspect="1"/>
          </p:cNvPicPr>
          <p:nvPr/>
        </p:nvPicPr>
        <p:blipFill>
          <a:blip r:embed="rId2">
            <a:lum bright="-10000"/>
          </a:blip>
          <a:stretch>
            <a:fillRect/>
          </a:stretch>
        </p:blipFill>
        <p:spPr>
          <a:xfrm>
            <a:off x="1270000" y="1231900"/>
            <a:ext cx="6604000" cy="4394200"/>
          </a:xfrm>
          <a:prstGeom prst="rect">
            <a:avLst/>
          </a:prstGeom>
        </p:spPr>
      </p:pic>
    </p:spTree>
    <p:extLst>
      <p:ext uri="{BB962C8B-B14F-4D97-AF65-F5344CB8AC3E}">
        <p14:creationId xmlns:p14="http://schemas.microsoft.com/office/powerpoint/2010/main" val="287107630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02.jpg"/>
          <p:cNvPicPr>
            <a:picLocks noChangeAspect="1"/>
          </p:cNvPicPr>
          <p:nvPr/>
        </p:nvPicPr>
        <p:blipFill>
          <a:blip r:embed="rId2">
            <a:lum bright="-6000"/>
          </a:blip>
          <a:stretch>
            <a:fillRect/>
          </a:stretch>
        </p:blipFill>
        <p:spPr>
          <a:xfrm>
            <a:off x="325352" y="644150"/>
            <a:ext cx="4396457" cy="2945377"/>
          </a:xfrm>
          <a:prstGeom prst="rect">
            <a:avLst/>
          </a:prstGeom>
        </p:spPr>
      </p:pic>
      <p:pic>
        <p:nvPicPr>
          <p:cNvPr id="3" name="Picture 2" descr="a_3_lg.jpg"/>
          <p:cNvPicPr>
            <a:picLocks noChangeAspect="1"/>
          </p:cNvPicPr>
          <p:nvPr/>
        </p:nvPicPr>
        <p:blipFill>
          <a:blip r:embed="rId3"/>
          <a:srcRect l="23040" r="23040"/>
          <a:stretch>
            <a:fillRect/>
          </a:stretch>
        </p:blipFill>
        <p:spPr>
          <a:xfrm>
            <a:off x="5143270" y="644150"/>
            <a:ext cx="3423920" cy="5080000"/>
          </a:xfrm>
          <a:prstGeom prst="rect">
            <a:avLst/>
          </a:prstGeom>
        </p:spPr>
      </p:pic>
      <p:sp>
        <p:nvSpPr>
          <p:cNvPr id="4" name="Rectangle 3"/>
          <p:cNvSpPr/>
          <p:nvPr/>
        </p:nvSpPr>
        <p:spPr>
          <a:xfrm>
            <a:off x="5143270" y="5724150"/>
            <a:ext cx="3423920"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print showing the altarpiece in its original position</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elisten.jpg"/>
          <p:cNvPicPr>
            <a:picLocks noChangeAspect="1"/>
          </p:cNvPicPr>
          <p:nvPr/>
        </p:nvPicPr>
        <p:blipFill>
          <a:blip r:embed="rId2"/>
          <a:stretch>
            <a:fillRect/>
          </a:stretch>
        </p:blipFill>
        <p:spPr>
          <a:xfrm>
            <a:off x="978088" y="1090767"/>
            <a:ext cx="7501628" cy="4779609"/>
          </a:xfrm>
          <a:prstGeom prst="rect">
            <a:avLst/>
          </a:prstGeom>
        </p:spPr>
      </p:pic>
    </p:spTree>
    <p:extLst>
      <p:ext uri="{BB962C8B-B14F-4D97-AF65-F5344CB8AC3E}">
        <p14:creationId xmlns:p14="http://schemas.microsoft.com/office/powerpoint/2010/main" val="70083471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image.jpg"/>
          <p:cNvPicPr>
            <a:picLocks noChangeAspect="1"/>
          </p:cNvPicPr>
          <p:nvPr/>
        </p:nvPicPr>
        <p:blipFill>
          <a:blip r:embed="rId2"/>
          <a:stretch>
            <a:fillRect/>
          </a:stretch>
        </p:blipFill>
        <p:spPr>
          <a:xfrm>
            <a:off x="564444" y="818444"/>
            <a:ext cx="8077606" cy="5181027"/>
          </a:xfrm>
          <a:prstGeom prst="rect">
            <a:avLst/>
          </a:prstGeom>
        </p:spPr>
      </p:pic>
      <p:sp>
        <p:nvSpPr>
          <p:cNvPr id="3" name="Rectangle 2"/>
          <p:cNvSpPr/>
          <p:nvPr/>
        </p:nvSpPr>
        <p:spPr>
          <a:xfrm>
            <a:off x="564444" y="6057306"/>
            <a:ext cx="4572000" cy="307777"/>
          </a:xfrm>
          <a:prstGeom prst="rect">
            <a:avLst/>
          </a:prstGeom>
        </p:spPr>
        <p:txBody>
          <a:bodyPr>
            <a:spAutoFit/>
          </a:bodyPr>
          <a:lstStyle/>
          <a:p>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Nicolaes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Eliasz</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Militia Company Portrait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1642</a:t>
            </a:r>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3.jpg"/>
          <p:cNvPicPr>
            <a:picLocks noChangeAspect="1"/>
          </p:cNvPicPr>
          <p:nvPr/>
        </p:nvPicPr>
        <p:blipFill>
          <a:blip r:embed="rId2">
            <a:lum bright="-3000"/>
          </a:blip>
          <a:stretch>
            <a:fillRect/>
          </a:stretch>
        </p:blipFill>
        <p:spPr>
          <a:xfrm>
            <a:off x="444653" y="0"/>
            <a:ext cx="8254694"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3.jpg"/>
          <p:cNvPicPr>
            <a:picLocks noChangeAspect="1"/>
          </p:cNvPicPr>
          <p:nvPr/>
        </p:nvPicPr>
        <p:blipFill>
          <a:blip r:embed="rId2">
            <a:lum bright="-3000"/>
          </a:blip>
          <a:stretch>
            <a:fillRect/>
          </a:stretch>
        </p:blipFill>
        <p:spPr>
          <a:xfrm>
            <a:off x="444653" y="0"/>
            <a:ext cx="8254694" cy="6858000"/>
          </a:xfrm>
          <a:prstGeom prst="rect">
            <a:avLst/>
          </a:prstGeom>
        </p:spPr>
      </p:pic>
      <p:sp>
        <p:nvSpPr>
          <p:cNvPr id="3" name="Rectangle 2"/>
          <p:cNvSpPr/>
          <p:nvPr/>
        </p:nvSpPr>
        <p:spPr>
          <a:xfrm>
            <a:off x="218875" y="253791"/>
            <a:ext cx="3534680" cy="5047535"/>
          </a:xfrm>
          <a:prstGeom prst="rect">
            <a:avLst/>
          </a:prstGeom>
          <a:ln>
            <a:solidFill>
              <a:srgbClr val="FFFFFF"/>
            </a:solidFill>
          </a:ln>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Samuel van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Hoogstraeten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(1678):  “It is not acceptable that a painter should arrange the portraits all in rows next to each other, so that you could behead them all at once, as one sees here in Holland all too often in the paintings in the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Schuttersdoelens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Real masters bring everything together so that the whole work is unified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eenwezig</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]…Rembrandt has observed this requirement very well in his piece in the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Doele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in Amsterdam, but in the opinion of many he went too far, making more work of the overall subject he preferred to depict than of the individual portraits he was commissioned to do.  However, this painting, no matter how much we may criticize it, will survive all its competitors because it is so painterly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schilderachtich</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in thought, so ingenious in the varied placement of the figures, and so powerful that in comparison, according to some, all the other pieces there look like decks of playing cards.  Though I do wish he had painted it with a bit more light in it.” </a:t>
            </a:r>
          </a:p>
        </p:txBody>
      </p:sp>
    </p:spTree>
    <p:extLst>
      <p:ext uri="{BB962C8B-B14F-4D97-AF65-F5344CB8AC3E}">
        <p14:creationId xmlns:p14="http://schemas.microsoft.com/office/powerpoint/2010/main" val="320746106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3.jpg"/>
          <p:cNvPicPr>
            <a:picLocks noChangeAspect="1"/>
          </p:cNvPicPr>
          <p:nvPr/>
        </p:nvPicPr>
        <p:blipFill>
          <a:blip r:embed="rId2">
            <a:lum bright="-2000"/>
          </a:blip>
          <a:stretch>
            <a:fillRect/>
          </a:stretch>
        </p:blipFill>
        <p:spPr>
          <a:xfrm>
            <a:off x="444653" y="0"/>
            <a:ext cx="8254694" cy="6858000"/>
          </a:xfrm>
          <a:prstGeom prst="rect">
            <a:avLst/>
          </a:prstGeom>
        </p:spPr>
      </p:pic>
      <p:pic>
        <p:nvPicPr>
          <p:cNvPr id="3" name="Picture 2" descr="Rembrandt-Nightwatch_self-portrait.jpg"/>
          <p:cNvPicPr>
            <a:picLocks noChangeAspect="1"/>
          </p:cNvPicPr>
          <p:nvPr/>
        </p:nvPicPr>
        <p:blipFill>
          <a:blip r:embed="rId3">
            <a:lum bright="-2000"/>
          </a:blip>
          <a:srcRect t="10204" r="18809" b="10204"/>
          <a:stretch>
            <a:fillRect/>
          </a:stretch>
        </p:blipFill>
        <p:spPr>
          <a:xfrm>
            <a:off x="4773644" y="1765421"/>
            <a:ext cx="2394201" cy="2163103"/>
          </a:xfrm>
          <a:prstGeom prst="rect">
            <a:avLst/>
          </a:prstGeom>
        </p:spPr>
      </p:pic>
      <p:sp>
        <p:nvSpPr>
          <p:cNvPr id="4" name="Frame 3"/>
          <p:cNvSpPr/>
          <p:nvPr/>
        </p:nvSpPr>
        <p:spPr>
          <a:xfrm>
            <a:off x="3021845" y="2503714"/>
            <a:ext cx="1240855" cy="1029306"/>
          </a:xfrm>
          <a:prstGeom prst="frame">
            <a:avLst>
              <a:gd name="adj1" fmla="val 2265"/>
            </a:avLst>
          </a:prstGeom>
          <a:ln/>
        </p:spPr>
        <p:style>
          <a:lnRef idx="2">
            <a:schemeClr val="accent4">
              <a:shade val="50000"/>
            </a:schemeClr>
          </a:lnRef>
          <a:fillRef idx="1">
            <a:schemeClr val="accent4"/>
          </a:fillRef>
          <a:effectRef idx="0">
            <a:schemeClr val="accent4"/>
          </a:effectRef>
          <a:fontRef idx="minor">
            <a:schemeClr val="lt1"/>
          </a:fontRef>
        </p:style>
      </p:sp>
      <p:sp>
        <p:nvSpPr>
          <p:cNvPr id="5" name="Frame 4"/>
          <p:cNvSpPr/>
          <p:nvPr/>
        </p:nvSpPr>
        <p:spPr>
          <a:xfrm>
            <a:off x="4773644" y="1765421"/>
            <a:ext cx="2394201" cy="2163103"/>
          </a:xfrm>
          <a:prstGeom prst="frame">
            <a:avLst>
              <a:gd name="adj1" fmla="val 341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10.jpg"/>
          <p:cNvPicPr>
            <a:picLocks noChangeAspect="1"/>
          </p:cNvPicPr>
          <p:nvPr/>
        </p:nvPicPr>
        <p:blipFill>
          <a:blip r:embed="rId2"/>
          <a:stretch>
            <a:fillRect/>
          </a:stretch>
        </p:blipFill>
        <p:spPr>
          <a:xfrm>
            <a:off x="2933833" y="0"/>
            <a:ext cx="4206240" cy="6858000"/>
          </a:xfrm>
          <a:prstGeom prst="rect">
            <a:avLst/>
          </a:prstGeom>
        </p:spPr>
      </p:pic>
      <p:sp>
        <p:nvSpPr>
          <p:cNvPr id="3" name="Rectangle 2"/>
          <p:cNvSpPr/>
          <p:nvPr/>
        </p:nvSpPr>
        <p:spPr>
          <a:xfrm>
            <a:off x="344537" y="6192222"/>
            <a:ext cx="2589296"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the process of making an etching </a:t>
            </a: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6.jpg"/>
          <p:cNvPicPr>
            <a:picLocks noChangeAspect="1"/>
          </p:cNvPicPr>
          <p:nvPr/>
        </p:nvPicPr>
        <p:blipFill>
          <a:blip r:embed="rId2">
            <a:lum bright="-7000"/>
          </a:blip>
          <a:stretch>
            <a:fillRect/>
          </a:stretch>
        </p:blipFill>
        <p:spPr>
          <a:xfrm>
            <a:off x="691446" y="550333"/>
            <a:ext cx="7702793" cy="5535581"/>
          </a:xfrm>
          <a:prstGeom prst="rect">
            <a:avLst/>
          </a:prstGeom>
        </p:spPr>
      </p:pic>
      <p:sp>
        <p:nvSpPr>
          <p:cNvPr id="3" name="Rectangle 2"/>
          <p:cNvSpPr/>
          <p:nvPr/>
        </p:nvSpPr>
        <p:spPr>
          <a:xfrm>
            <a:off x="691445" y="6089916"/>
            <a:ext cx="7702793" cy="584776"/>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(25-16) Rembrandt,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The Hundred Guilder Print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(etching and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drypoint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 1649</a:t>
            </a:r>
          </a:p>
          <a:p>
            <a:r>
              <a:rPr lang="en-US" dirty="0"/>
              <a:t> </a:t>
            </a: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6.jpg"/>
          <p:cNvPicPr>
            <a:picLocks noChangeAspect="1"/>
          </p:cNvPicPr>
          <p:nvPr/>
        </p:nvPicPr>
        <p:blipFill>
          <a:blip r:embed="rId2">
            <a:lum bright="-7000"/>
          </a:blip>
          <a:stretch>
            <a:fillRect/>
          </a:stretch>
        </p:blipFill>
        <p:spPr>
          <a:xfrm>
            <a:off x="0" y="-2154524"/>
            <a:ext cx="12540980" cy="90125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16.jpg"/>
          <p:cNvPicPr>
            <a:picLocks noChangeAspect="1"/>
          </p:cNvPicPr>
          <p:nvPr/>
        </p:nvPicPr>
        <p:blipFill>
          <a:blip r:embed="rId2">
            <a:lum bright="-7000"/>
          </a:blip>
          <a:stretch>
            <a:fillRect/>
          </a:stretch>
        </p:blipFill>
        <p:spPr>
          <a:xfrm>
            <a:off x="0" y="-2154524"/>
            <a:ext cx="12540980" cy="9012524"/>
          </a:xfrm>
          <a:prstGeom prst="rect">
            <a:avLst/>
          </a:prstGeom>
        </p:spPr>
      </p:pic>
      <p:pic>
        <p:nvPicPr>
          <p:cNvPr id="3" name="Picture 2" descr="AMICO_BOSTON_103840209.jpg"/>
          <p:cNvPicPr>
            <a:picLocks noChangeAspect="1"/>
          </p:cNvPicPr>
          <p:nvPr/>
        </p:nvPicPr>
        <p:blipFill>
          <a:blip r:embed="rId3"/>
          <a:stretch>
            <a:fillRect/>
          </a:stretch>
        </p:blipFill>
        <p:spPr>
          <a:xfrm>
            <a:off x="6240794" y="751296"/>
            <a:ext cx="3404014" cy="511101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_trees.jpg"/>
          <p:cNvPicPr>
            <a:picLocks noChangeAspect="1"/>
          </p:cNvPicPr>
          <p:nvPr/>
        </p:nvPicPr>
        <p:blipFill>
          <a:blip r:embed="rId2">
            <a:lum bright="-18000"/>
          </a:blip>
          <a:stretch>
            <a:fillRect/>
          </a:stretch>
        </p:blipFill>
        <p:spPr>
          <a:xfrm>
            <a:off x="1123413" y="783439"/>
            <a:ext cx="6707906" cy="514592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502.jpg"/>
          <p:cNvPicPr>
            <a:picLocks noChangeAspect="1"/>
          </p:cNvPicPr>
          <p:nvPr/>
        </p:nvPicPr>
        <p:blipFill>
          <a:blip r:embed="rId2">
            <a:lum bright="-6000"/>
          </a:blip>
          <a:srcRect l="27221" r="27221"/>
          <a:stretch>
            <a:fillRect/>
          </a:stretch>
        </p:blipFill>
        <p:spPr>
          <a:xfrm>
            <a:off x="363060" y="290090"/>
            <a:ext cx="4125219" cy="606615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TSTOR_103_41822000993723.jpg"/>
          <p:cNvPicPr>
            <a:picLocks noChangeAspect="1"/>
          </p:cNvPicPr>
          <p:nvPr/>
        </p:nvPicPr>
        <p:blipFill>
          <a:blip r:embed="rId2">
            <a:lum bright="-5000"/>
          </a:blip>
          <a:stretch>
            <a:fillRect/>
          </a:stretch>
        </p:blipFill>
        <p:spPr>
          <a:xfrm>
            <a:off x="417725" y="718985"/>
            <a:ext cx="8137284" cy="5308306"/>
          </a:xfrm>
          <a:prstGeom prst="rect">
            <a:avLst/>
          </a:prstGeom>
        </p:spPr>
      </p:pic>
      <p:sp>
        <p:nvSpPr>
          <p:cNvPr id="3" name="Rectangle 2"/>
          <p:cNvSpPr/>
          <p:nvPr/>
        </p:nvSpPr>
        <p:spPr>
          <a:xfrm>
            <a:off x="417725" y="5039954"/>
            <a:ext cx="4572000" cy="1384995"/>
          </a:xfrm>
          <a:prstGeom prst="rect">
            <a:avLst/>
          </a:prstGeom>
          <a:solidFill>
            <a:srgbClr val="000000"/>
          </a:solidFill>
        </p:spPr>
        <p:txBody>
          <a:bodyPr>
            <a:spAutoFit/>
          </a:bodyPr>
          <a:lstStyle/>
          <a:p>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Gerbrandt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Bredero</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Groot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Liedt-Boeck</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(1622), “Den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Droevigen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Vryer</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(The Sad Lover):  “This drink which gives joy to all, what use is it to me?  While others find themselves side-by-side with their beloved, I sit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here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alone./ Their great happiness increases my dejection…/[So] I shall turn my gaze inward,/ And dream of My Lady…” </a:t>
            </a:r>
          </a:p>
        </p:txBody>
      </p:sp>
      <p:pic>
        <p:nvPicPr>
          <p:cNvPr id="4" name="Picture 3" descr="DNL titel.jpg"/>
          <p:cNvPicPr>
            <a:picLocks noChangeAspect="1"/>
          </p:cNvPicPr>
          <p:nvPr/>
        </p:nvPicPr>
        <p:blipFill>
          <a:blip r:embed="rId3">
            <a:lum bright="-10000"/>
          </a:blip>
          <a:srcRect r="13200"/>
          <a:stretch>
            <a:fillRect/>
          </a:stretch>
        </p:blipFill>
        <p:spPr>
          <a:xfrm>
            <a:off x="5577278" y="244710"/>
            <a:ext cx="2393457" cy="2049692"/>
          </a:xfrm>
          <a:prstGeom prst="rect">
            <a:avLst/>
          </a:prstGeom>
        </p:spPr>
      </p:pic>
    </p:spTree>
    <p:extLst>
      <p:ext uri="{BB962C8B-B14F-4D97-AF65-F5344CB8AC3E}">
        <p14:creationId xmlns:p14="http://schemas.microsoft.com/office/powerpoint/2010/main" val="407584370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_trees.jpg"/>
          <p:cNvPicPr>
            <a:picLocks noChangeAspect="1"/>
          </p:cNvPicPr>
          <p:nvPr/>
        </p:nvPicPr>
        <p:blipFill>
          <a:blip r:embed="rId2">
            <a:lum bright="-18000"/>
          </a:blip>
          <a:stretch>
            <a:fillRect/>
          </a:stretch>
        </p:blipFill>
        <p:spPr>
          <a:xfrm>
            <a:off x="1123413" y="783439"/>
            <a:ext cx="6707906" cy="5145923"/>
          </a:xfrm>
          <a:prstGeom prst="rect">
            <a:avLst/>
          </a:prstGeom>
        </p:spPr>
      </p:pic>
      <p:pic>
        <p:nvPicPr>
          <p:cNvPr id="3" name="Picture 2" descr="Untitled 9.jpg"/>
          <p:cNvPicPr>
            <a:picLocks noChangeAspect="1"/>
          </p:cNvPicPr>
          <p:nvPr/>
        </p:nvPicPr>
        <p:blipFill>
          <a:blip r:embed="rId3">
            <a:lum bright="-5000"/>
          </a:blip>
          <a:stretch>
            <a:fillRect/>
          </a:stretch>
        </p:blipFill>
        <p:spPr>
          <a:xfrm>
            <a:off x="358189" y="1841648"/>
            <a:ext cx="5432643" cy="36447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_trees.jpg"/>
          <p:cNvPicPr>
            <a:picLocks noChangeAspect="1"/>
          </p:cNvPicPr>
          <p:nvPr/>
        </p:nvPicPr>
        <p:blipFill>
          <a:blip r:embed="rId2">
            <a:lum bright="-18000"/>
          </a:blip>
          <a:stretch>
            <a:fillRect/>
          </a:stretch>
        </p:blipFill>
        <p:spPr>
          <a:xfrm>
            <a:off x="1123413" y="783439"/>
            <a:ext cx="6707906" cy="5145923"/>
          </a:xfrm>
          <a:prstGeom prst="rect">
            <a:avLst/>
          </a:prstGeom>
        </p:spPr>
      </p:pic>
      <p:pic>
        <p:nvPicPr>
          <p:cNvPr id="4" name="Picture 3" descr="Untitled 8.jpg"/>
          <p:cNvPicPr>
            <a:picLocks noChangeAspect="1"/>
          </p:cNvPicPr>
          <p:nvPr/>
        </p:nvPicPr>
        <p:blipFill>
          <a:blip r:embed="rId3">
            <a:lum bright="-9000"/>
          </a:blip>
          <a:stretch>
            <a:fillRect/>
          </a:stretch>
        </p:blipFill>
        <p:spPr>
          <a:xfrm>
            <a:off x="3386515" y="412681"/>
            <a:ext cx="4754148" cy="384740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_trees.jpg"/>
          <p:cNvPicPr>
            <a:picLocks noChangeAspect="1"/>
          </p:cNvPicPr>
          <p:nvPr/>
        </p:nvPicPr>
        <p:blipFill>
          <a:blip r:embed="rId2">
            <a:lum bright="-18000"/>
          </a:blip>
          <a:stretch>
            <a:fillRect/>
          </a:stretch>
        </p:blipFill>
        <p:spPr>
          <a:xfrm>
            <a:off x="1123413" y="783439"/>
            <a:ext cx="6707906" cy="5145923"/>
          </a:xfrm>
          <a:prstGeom prst="rect">
            <a:avLst/>
          </a:prstGeom>
        </p:spPr>
      </p:pic>
      <p:pic>
        <p:nvPicPr>
          <p:cNvPr id="5" name="Picture 4" descr="Untitled 7.jpg"/>
          <p:cNvPicPr>
            <a:picLocks noChangeAspect="1"/>
          </p:cNvPicPr>
          <p:nvPr/>
        </p:nvPicPr>
        <p:blipFill>
          <a:blip r:embed="rId3">
            <a:lum bright="-15000"/>
          </a:blip>
          <a:srcRect l="32813" t="20907" r="19688"/>
          <a:stretch>
            <a:fillRect/>
          </a:stretch>
        </p:blipFill>
        <p:spPr>
          <a:xfrm>
            <a:off x="818032" y="450948"/>
            <a:ext cx="4554806" cy="40801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_trees.jpg"/>
          <p:cNvPicPr>
            <a:picLocks noChangeAspect="1"/>
          </p:cNvPicPr>
          <p:nvPr/>
        </p:nvPicPr>
        <p:blipFill>
          <a:blip r:embed="rId2">
            <a:lum bright="-18000"/>
          </a:blip>
          <a:stretch>
            <a:fillRect/>
          </a:stretch>
        </p:blipFill>
        <p:spPr>
          <a:xfrm>
            <a:off x="1123413" y="783439"/>
            <a:ext cx="6707906" cy="5145923"/>
          </a:xfrm>
          <a:prstGeom prst="rect">
            <a:avLst/>
          </a:prstGeom>
        </p:spPr>
      </p:pic>
      <p:pic>
        <p:nvPicPr>
          <p:cNvPr id="4" name="Picture 3" descr="Untitled 6.jpg"/>
          <p:cNvPicPr>
            <a:picLocks noChangeAspect="1"/>
          </p:cNvPicPr>
          <p:nvPr/>
        </p:nvPicPr>
        <p:blipFill>
          <a:blip r:embed="rId3"/>
          <a:stretch>
            <a:fillRect/>
          </a:stretch>
        </p:blipFill>
        <p:spPr>
          <a:xfrm>
            <a:off x="439595" y="659765"/>
            <a:ext cx="4770430" cy="3326257"/>
          </a:xfrm>
          <a:prstGeom prst="rect">
            <a:avLst/>
          </a:prstGeom>
        </p:spPr>
      </p:pic>
      <p:pic>
        <p:nvPicPr>
          <p:cNvPr id="6" name="Picture 5" descr="Untitled 5.jpg"/>
          <p:cNvPicPr>
            <a:picLocks noChangeAspect="1"/>
          </p:cNvPicPr>
          <p:nvPr/>
        </p:nvPicPr>
        <p:blipFill>
          <a:blip r:embed="rId4">
            <a:lum bright="-20000"/>
          </a:blip>
          <a:stretch>
            <a:fillRect/>
          </a:stretch>
        </p:blipFill>
        <p:spPr>
          <a:xfrm>
            <a:off x="5364311" y="1123329"/>
            <a:ext cx="3600598" cy="26230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_trees.jpg"/>
          <p:cNvPicPr>
            <a:picLocks noChangeAspect="1"/>
          </p:cNvPicPr>
          <p:nvPr/>
        </p:nvPicPr>
        <p:blipFill>
          <a:blip r:embed="rId2">
            <a:lum bright="-18000"/>
          </a:blip>
          <a:stretch>
            <a:fillRect/>
          </a:stretch>
        </p:blipFill>
        <p:spPr>
          <a:xfrm>
            <a:off x="1123413" y="783439"/>
            <a:ext cx="6707906" cy="5145923"/>
          </a:xfrm>
          <a:prstGeom prst="rect">
            <a:avLst/>
          </a:prstGeom>
        </p:spPr>
      </p:pic>
    </p:spTree>
    <p:extLst>
      <p:ext uri="{BB962C8B-B14F-4D97-AF65-F5344CB8AC3E}">
        <p14:creationId xmlns:p14="http://schemas.microsoft.com/office/powerpoint/2010/main" val="10889118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502.jpg"/>
          <p:cNvPicPr>
            <a:picLocks noChangeAspect="1"/>
          </p:cNvPicPr>
          <p:nvPr/>
        </p:nvPicPr>
        <p:blipFill>
          <a:blip r:embed="rId2">
            <a:lum bright="-6000"/>
          </a:blip>
          <a:srcRect l="27221" r="27221"/>
          <a:stretch>
            <a:fillRect/>
          </a:stretch>
        </p:blipFill>
        <p:spPr>
          <a:xfrm>
            <a:off x="363060" y="290090"/>
            <a:ext cx="4125219" cy="6066154"/>
          </a:xfrm>
          <a:prstGeom prst="rect">
            <a:avLst/>
          </a:prstGeom>
        </p:spPr>
      </p:pic>
      <p:pic>
        <p:nvPicPr>
          <p:cNvPr id="3" name="Picture 2" descr="GRUNEWALD Matthias Ishenheim Altarpiece closed detail center panel 1509-10.jpg"/>
          <p:cNvPicPr>
            <a:picLocks noChangeAspect="1"/>
          </p:cNvPicPr>
          <p:nvPr/>
        </p:nvPicPr>
        <p:blipFill>
          <a:blip r:embed="rId3"/>
          <a:stretch>
            <a:fillRect/>
          </a:stretch>
        </p:blipFill>
        <p:spPr>
          <a:xfrm>
            <a:off x="4756625" y="643617"/>
            <a:ext cx="4100522" cy="5392466"/>
          </a:xfrm>
          <a:prstGeom prst="rect">
            <a:avLst/>
          </a:prstGeom>
        </p:spPr>
      </p:pic>
      <p:sp>
        <p:nvSpPr>
          <p:cNvPr id="2" name="Rectangle 1"/>
          <p:cNvSpPr/>
          <p:nvPr/>
        </p:nvSpPr>
        <p:spPr>
          <a:xfrm>
            <a:off x="4756625" y="6094634"/>
            <a:ext cx="4572000" cy="523220"/>
          </a:xfrm>
          <a:prstGeom prst="rect">
            <a:avLst/>
          </a:prstGeom>
        </p:spPr>
        <p:txBody>
          <a:bodyPr>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(23-2) det. of Christ from Matthias Grunewald,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Isenheim</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 Altarpiece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(closed), c. 1510-15</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502.jpg"/>
          <p:cNvPicPr>
            <a:picLocks noChangeAspect="1"/>
          </p:cNvPicPr>
          <p:nvPr/>
        </p:nvPicPr>
        <p:blipFill>
          <a:blip r:embed="rId2">
            <a:lum bright="-6000"/>
          </a:blip>
          <a:srcRect l="27221" r="27221"/>
          <a:stretch>
            <a:fillRect/>
          </a:stretch>
        </p:blipFill>
        <p:spPr>
          <a:xfrm>
            <a:off x="363060" y="290090"/>
            <a:ext cx="4125219" cy="6066154"/>
          </a:xfrm>
          <a:prstGeom prst="rect">
            <a:avLst/>
          </a:prstGeom>
        </p:spPr>
      </p:pic>
      <p:pic>
        <p:nvPicPr>
          <p:cNvPr id="5" name="Picture 4" descr="crucifixion.jpg"/>
          <p:cNvPicPr>
            <a:picLocks noChangeAspect="1"/>
          </p:cNvPicPr>
          <p:nvPr/>
        </p:nvPicPr>
        <p:blipFill>
          <a:blip r:embed="rId3"/>
          <a:stretch>
            <a:fillRect/>
          </a:stretch>
        </p:blipFill>
        <p:spPr>
          <a:xfrm>
            <a:off x="4852071" y="2017825"/>
            <a:ext cx="4018059" cy="2817999"/>
          </a:xfrm>
          <a:prstGeom prst="rect">
            <a:avLst/>
          </a:prstGeom>
        </p:spPr>
      </p:pic>
      <p:sp>
        <p:nvSpPr>
          <p:cNvPr id="2" name="Rectangle 1"/>
          <p:cNvSpPr/>
          <p:nvPr/>
        </p:nvSpPr>
        <p:spPr>
          <a:xfrm>
            <a:off x="4852071" y="4848250"/>
            <a:ext cx="4018059"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Tintoretto,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Scene of the Crucifixion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Scuola</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di San Rocco, Venice </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28205</TotalTime>
  <Words>1317</Words>
  <Application>Microsoft Macintosh PowerPoint</Application>
  <PresentationFormat>On-screen Show (4:3)</PresentationFormat>
  <Paragraphs>69</Paragraphs>
  <Slides>75</Slides>
  <Notes>1</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Powerpoint 9: Flemish and Dutch Art in the 17th Century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Houston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University of Houston</dc:creator>
  <cp:lastModifiedBy>University of Houston</cp:lastModifiedBy>
  <cp:revision>57</cp:revision>
  <dcterms:created xsi:type="dcterms:W3CDTF">2013-04-03T15:35:53Z</dcterms:created>
  <dcterms:modified xsi:type="dcterms:W3CDTF">2018-04-20T15:48:23Z</dcterms:modified>
</cp:coreProperties>
</file>